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24"/>
  </p:notesMasterIdLst>
  <p:handoutMasterIdLst>
    <p:handoutMasterId r:id="rId25"/>
  </p:handoutMasterIdLst>
  <p:sldIdLst>
    <p:sldId id="303" r:id="rId6"/>
    <p:sldId id="454" r:id="rId7"/>
    <p:sldId id="447" r:id="rId8"/>
    <p:sldId id="464" r:id="rId9"/>
    <p:sldId id="449" r:id="rId10"/>
    <p:sldId id="450" r:id="rId11"/>
    <p:sldId id="451" r:id="rId12"/>
    <p:sldId id="448" r:id="rId13"/>
    <p:sldId id="453" r:id="rId14"/>
    <p:sldId id="455" r:id="rId15"/>
    <p:sldId id="463" r:id="rId16"/>
    <p:sldId id="456" r:id="rId17"/>
    <p:sldId id="460" r:id="rId18"/>
    <p:sldId id="461" r:id="rId19"/>
    <p:sldId id="462" r:id="rId20"/>
    <p:sldId id="457" r:id="rId21"/>
    <p:sldId id="458" r:id="rId22"/>
    <p:sldId id="452" r:id="rId23"/>
  </p:sldIdLst>
  <p:sldSz cx="9144000" cy="6858000" type="screen4x3"/>
  <p:notesSz cx="67945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6AAC5"/>
    <a:srgbClr val="E3F4F9"/>
    <a:srgbClr val="BAE4F0"/>
    <a:srgbClr val="FFFFFF"/>
    <a:srgbClr val="0099CC"/>
    <a:srgbClr val="A6BFDE"/>
    <a:srgbClr val="CCECFF"/>
    <a:srgbClr val="0000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29" autoAdjust="0"/>
  </p:normalViewPr>
  <p:slideViewPr>
    <p:cSldViewPr>
      <p:cViewPr>
        <p:scale>
          <a:sx n="70" d="100"/>
          <a:sy n="70" d="100"/>
        </p:scale>
        <p:origin x="-744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770" y="-90"/>
      </p:cViewPr>
      <p:guideLst>
        <p:guide orient="horz" pos="3124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Segoe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E138F-D67A-4F4E-9081-394A6639D4B2}" type="datetimeFigureOut">
              <a:rPr lang="en-US" smtClean="0">
                <a:latin typeface="Segoe" pitchFamily="34" charset="0"/>
              </a:rPr>
              <a:pPr/>
              <a:t>9/6/2010</a:t>
            </a:fld>
            <a:endParaRPr lang="en-GB" dirty="0">
              <a:latin typeface="Segoe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Segoe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0AA1C-76B3-4E28-ACC7-3EF510D2DB92}" type="slidenum">
              <a:rPr lang="en-GB" smtClean="0">
                <a:latin typeface="Segoe" pitchFamily="34" charset="0"/>
              </a:rPr>
              <a:pPr/>
              <a:t>‹#›</a:t>
            </a:fld>
            <a:endParaRPr lang="en-GB" dirty="0"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821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egoe" pitchFamily="34" charset="0"/>
              </a:defRPr>
            </a:lvl1pPr>
          </a:lstStyle>
          <a:p>
            <a:fld id="{F0B7B9C3-07AE-4DD6-AE7E-C02C6B9DC3A5}" type="datetimeFigureOut">
              <a:rPr lang="en-US" smtClean="0"/>
              <a:pPr/>
              <a:t>9/6/2010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1383"/>
            <a:ext cx="543560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egoe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egoe" pitchFamily="34" charset="0"/>
              </a:defRPr>
            </a:lvl1pPr>
          </a:lstStyle>
          <a:p>
            <a:fld id="{22382399-D16F-4705-AF41-19E46612114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58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egoe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egoe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egoe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egoe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egoe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rootCN</a:t>
            </a:r>
            <a:endParaRPr lang="en-GB" baseline="0" dirty="0" smtClean="0"/>
          </a:p>
          <a:p>
            <a:r>
              <a:rPr lang="en-GB" baseline="0" dirty="0" err="1" smtClean="0"/>
              <a:t>taskCN</a:t>
            </a:r>
            <a:r>
              <a:rPr lang="en-GB" baseline="0" dirty="0" smtClean="0"/>
              <a:t> – dispatcher, </a:t>
            </a:r>
            <a:r>
              <a:rPr lang="en-GB" baseline="0" dirty="0" err="1" smtClean="0"/>
              <a:t>bootinfo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urpc</a:t>
            </a:r>
            <a:r>
              <a:rPr lang="en-GB" baseline="0" dirty="0" smtClean="0"/>
              <a:t> frame cap etc.</a:t>
            </a:r>
          </a:p>
          <a:p>
            <a:r>
              <a:rPr lang="en-GB" baseline="0" dirty="0" err="1" smtClean="0"/>
              <a:t>base_page_CN</a:t>
            </a:r>
            <a:r>
              <a:rPr lang="en-GB" baseline="0" dirty="0" smtClean="0"/>
              <a:t> – pre-chunked base page sized ram caps</a:t>
            </a:r>
          </a:p>
          <a:p>
            <a:r>
              <a:rPr lang="en-GB" baseline="0" dirty="0" err="1" smtClean="0"/>
              <a:t>superCN</a:t>
            </a:r>
            <a:r>
              <a:rPr lang="en-GB" baseline="0" dirty="0" smtClean="0"/>
              <a:t> – initial set of larger ram caps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82399-D16F-4705-AF41-19E46612114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232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IO/IRQ</a:t>
            </a:r>
            <a:r>
              <a:rPr lang="en-GB" baseline="0" dirty="0" smtClean="0"/>
              <a:t> handled by </a:t>
            </a:r>
            <a:r>
              <a:rPr lang="en-GB" baseline="0" dirty="0" err="1" smtClean="0"/>
              <a:t>pci</a:t>
            </a:r>
            <a:r>
              <a:rPr lang="en-GB" baseline="0" dirty="0" smtClean="0"/>
              <a:t> </a:t>
            </a:r>
            <a:r>
              <a:rPr lang="en-GB" baseline="0" dirty="0" smtClean="0"/>
              <a:t>library</a:t>
            </a:r>
          </a:p>
          <a:p>
            <a:r>
              <a:rPr lang="en-GB" baseline="0" dirty="0" smtClean="0"/>
              <a:t>capabilities/</a:t>
            </a:r>
            <a:r>
              <a:rPr lang="en-GB" baseline="0" dirty="0" err="1" smtClean="0"/>
              <a:t>caps.hl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82399-D16F-4705-AF41-19E46612114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690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Mint – setting guards</a:t>
            </a:r>
            <a:r>
              <a:rPr lang="en-GB" baseline="0" dirty="0" smtClean="0"/>
              <a:t> or mapping frames into </a:t>
            </a:r>
            <a:r>
              <a:rPr lang="en-GB" baseline="0" dirty="0" err="1" smtClean="0"/>
              <a:t>vnodes</a:t>
            </a: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82399-D16F-4705-AF41-19E46612114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62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Copy caps from foreign </a:t>
            </a:r>
            <a:r>
              <a:rPr lang="en-GB" dirty="0" err="1" smtClean="0"/>
              <a:t>cnode</a:t>
            </a:r>
            <a:r>
              <a:rPr lang="en-GB" dirty="0" smtClean="0"/>
              <a:t> into your own </a:t>
            </a:r>
            <a:r>
              <a:rPr lang="en-GB" dirty="0" err="1" smtClean="0"/>
              <a:t>cnode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82399-D16F-4705-AF41-19E466121147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408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82399-D16F-4705-AF41-19E466121147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148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Segoe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677F5AB7-50B3-4C6F-97AF-5EDE19C2A8A1}" type="datetimeFigureOut">
              <a:rPr lang="en-US" smtClean="0"/>
              <a:pPr>
                <a:defRPr/>
              </a:pPr>
              <a:t>9/6/2010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5784A097-7DA0-4095-AA16-8B41375DA2F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Segoe" pitchFamily="34" charset="0"/>
              </a:defRPr>
            </a:lvl1pPr>
            <a:lvl2pPr>
              <a:defRPr>
                <a:latin typeface="Segoe" pitchFamily="34" charset="0"/>
              </a:defRPr>
            </a:lvl2pPr>
            <a:lvl3pPr>
              <a:defRPr>
                <a:latin typeface="Segoe" pitchFamily="34" charset="0"/>
              </a:defRPr>
            </a:lvl3pPr>
            <a:lvl4pPr>
              <a:defRPr>
                <a:latin typeface="Segoe" pitchFamily="34" charset="0"/>
              </a:defRPr>
            </a:lvl4pPr>
            <a:lvl5pPr>
              <a:defRPr>
                <a:latin typeface="Segoe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5873409F-4C32-4666-AAA6-639EF6CED34A}" type="datetimeFigureOut">
              <a:rPr lang="en-US" smtClean="0"/>
              <a:pPr>
                <a:defRPr/>
              </a:pPr>
              <a:t>9/6/2010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76480CD0-D91D-404D-BAF4-97830808E8C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Segoe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Segoe" pitchFamily="34" charset="0"/>
              </a:defRPr>
            </a:lvl1pPr>
            <a:lvl2pPr>
              <a:defRPr>
                <a:latin typeface="Segoe" pitchFamily="34" charset="0"/>
              </a:defRPr>
            </a:lvl2pPr>
            <a:lvl3pPr>
              <a:defRPr>
                <a:latin typeface="Segoe" pitchFamily="34" charset="0"/>
              </a:defRPr>
            </a:lvl3pPr>
            <a:lvl4pPr>
              <a:defRPr>
                <a:latin typeface="Segoe" pitchFamily="34" charset="0"/>
              </a:defRPr>
            </a:lvl4pPr>
            <a:lvl5pPr>
              <a:defRPr>
                <a:latin typeface="Segoe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24509E3A-4DCA-4113-A2D2-423E11A6EB3E}" type="datetimeFigureOut">
              <a:rPr lang="en-US" smtClean="0"/>
              <a:pPr>
                <a:defRPr/>
              </a:pPr>
              <a:t>9/6/2010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5B5C03C8-E579-4246-84BF-8A344686D14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/>
              <a:t>06/09/2010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99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/>
              <a:t>06/09/2010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049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/>
              <a:t>06/09/2010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223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/>
              <a:t>06/09/2010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866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/>
              <a:t>06/09/2010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297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/>
              <a:t>06/09/2010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1351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/>
              <a:t>06/09/2010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9361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/>
              <a:t>06/09/2010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3960849"/>
          </a:xfrm>
        </p:spPr>
        <p:txBody>
          <a:bodyPr/>
          <a:lstStyle>
            <a:lvl1pPr>
              <a:defRPr>
                <a:latin typeface="Segoe" pitchFamily="34" charset="0"/>
              </a:defRPr>
            </a:lvl1pPr>
            <a:lvl2pPr>
              <a:defRPr>
                <a:latin typeface="Segoe" pitchFamily="34" charset="0"/>
              </a:defRPr>
            </a:lvl2pPr>
            <a:lvl3pPr>
              <a:defRPr>
                <a:latin typeface="Segoe" pitchFamily="34" charset="0"/>
              </a:defRPr>
            </a:lvl3pPr>
            <a:lvl4pPr>
              <a:defRPr>
                <a:latin typeface="Segoe" pitchFamily="34" charset="0"/>
              </a:defRPr>
            </a:lvl4pPr>
            <a:lvl5pPr>
              <a:defRPr>
                <a:latin typeface="Segoe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C8F85BDE-4FA9-41DB-B72C-A4CA73B875BB}" type="datetimeFigureOut">
              <a:rPr lang="en-US" smtClean="0"/>
              <a:pPr>
                <a:defRPr/>
              </a:pPr>
              <a:t>9/6/2010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0C51D7C0-7FC2-40F0-846F-3934B4D1FBF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/>
              <a:t>06/09/2010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1513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/>
              <a:t>06/09/2010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090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/>
              <a:t>06/09/2010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8795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7497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8594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2328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7184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7226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1336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179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Segoe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D1EA07D1-99BC-49EC-91AB-991FF3811F60}" type="datetimeFigureOut">
              <a:rPr lang="en-US" smtClean="0"/>
              <a:pPr>
                <a:defRPr/>
              </a:pPr>
              <a:t>9/6/2010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5141558F-9A32-4D76-80B7-9917E2E190E1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14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8689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8632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3672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605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5808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2354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6903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1183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186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Segoe" pitchFamily="34" charset="0"/>
              </a:defRPr>
            </a:lvl1pPr>
            <a:lvl2pPr>
              <a:defRPr sz="2400">
                <a:latin typeface="Segoe" pitchFamily="34" charset="0"/>
              </a:defRPr>
            </a:lvl2pPr>
            <a:lvl3pPr>
              <a:defRPr sz="2000">
                <a:latin typeface="Segoe" pitchFamily="34" charset="0"/>
              </a:defRPr>
            </a:lvl3pPr>
            <a:lvl4pPr>
              <a:defRPr sz="1800">
                <a:latin typeface="Segoe" pitchFamily="34" charset="0"/>
              </a:defRPr>
            </a:lvl4pPr>
            <a:lvl5pPr>
              <a:defRPr sz="1800">
                <a:latin typeface="Segoe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Segoe" pitchFamily="34" charset="0"/>
              </a:defRPr>
            </a:lvl1pPr>
            <a:lvl2pPr>
              <a:defRPr sz="2400">
                <a:latin typeface="Segoe" pitchFamily="34" charset="0"/>
              </a:defRPr>
            </a:lvl2pPr>
            <a:lvl3pPr>
              <a:defRPr sz="2000">
                <a:latin typeface="Segoe" pitchFamily="34" charset="0"/>
              </a:defRPr>
            </a:lvl3pPr>
            <a:lvl4pPr>
              <a:defRPr sz="1800">
                <a:latin typeface="Segoe" pitchFamily="34" charset="0"/>
              </a:defRPr>
            </a:lvl4pPr>
            <a:lvl5pPr>
              <a:defRPr sz="1800">
                <a:latin typeface="Segoe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E0B6DF41-A5D8-410C-BC19-3ED61524E718}" type="datetimeFigureOut">
              <a:rPr lang="en-US" smtClean="0"/>
              <a:pPr>
                <a:defRPr/>
              </a:pPr>
              <a:t>9/6/2010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B9DFC27E-2089-4EB0-B15F-26792C0ED3A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6400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325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1084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3516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1983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1061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10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67363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86580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Segoe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Segoe" pitchFamily="34" charset="0"/>
              </a:defRPr>
            </a:lvl1pPr>
            <a:lvl2pPr>
              <a:defRPr sz="2000">
                <a:latin typeface="Segoe" pitchFamily="34" charset="0"/>
              </a:defRPr>
            </a:lvl2pPr>
            <a:lvl3pPr>
              <a:defRPr sz="1800">
                <a:latin typeface="Segoe" pitchFamily="34" charset="0"/>
              </a:defRPr>
            </a:lvl3pPr>
            <a:lvl4pPr>
              <a:defRPr sz="1600">
                <a:latin typeface="Segoe" pitchFamily="34" charset="0"/>
              </a:defRPr>
            </a:lvl4pPr>
            <a:lvl5pPr>
              <a:defRPr sz="1600">
                <a:latin typeface="Segoe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Segoe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Segoe" pitchFamily="34" charset="0"/>
              </a:defRPr>
            </a:lvl1pPr>
            <a:lvl2pPr>
              <a:defRPr sz="2000">
                <a:latin typeface="Segoe" pitchFamily="34" charset="0"/>
              </a:defRPr>
            </a:lvl2pPr>
            <a:lvl3pPr>
              <a:defRPr sz="1800">
                <a:latin typeface="Segoe" pitchFamily="34" charset="0"/>
              </a:defRPr>
            </a:lvl3pPr>
            <a:lvl4pPr>
              <a:defRPr sz="1600">
                <a:latin typeface="Segoe" pitchFamily="34" charset="0"/>
              </a:defRPr>
            </a:lvl4pPr>
            <a:lvl5pPr>
              <a:defRPr sz="1600">
                <a:latin typeface="Segoe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517912F8-22AD-47FA-8F06-31CB8894CE6B}" type="datetimeFigureOut">
              <a:rPr lang="en-US" smtClean="0"/>
              <a:pPr>
                <a:defRPr/>
              </a:pPr>
              <a:t>9/6/2010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7AC545DF-880D-4327-BE8C-80B4595C717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8279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501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460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29797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534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1614A4-6A6F-4AAD-BABC-F3FD4B8E4346}" type="datetimeFigureOut">
              <a:rPr lang="en-GB" smtClean="0">
                <a:solidFill>
                  <a:prstClr val="black"/>
                </a:solidFill>
              </a:rPr>
              <a:pPr/>
              <a:t>06/09/2010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5153D-CAA4-4341-9FC5-DD6F93AFD52D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83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BDA17E14-D6E2-40F9-A753-7317D78DC2B4}" type="datetimeFigureOut">
              <a:rPr lang="en-US" smtClean="0"/>
              <a:pPr>
                <a:defRPr/>
              </a:pPr>
              <a:t>9/6/2010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47BF0672-A581-4727-8AF7-A9D7D00857D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6FAC736C-D501-4350-A316-5F9FF99C39AE}" type="datetimeFigureOut">
              <a:rPr lang="en-US" smtClean="0"/>
              <a:pPr>
                <a:defRPr/>
              </a:pPr>
              <a:t>9/6/2010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8B8CAB52-6160-41B7-99B4-AC5AB87A163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Segoe" pitchFamily="34" charset="0"/>
              </a:defRPr>
            </a:lvl1pPr>
            <a:lvl2pPr>
              <a:defRPr sz="2800">
                <a:latin typeface="Segoe" pitchFamily="34" charset="0"/>
              </a:defRPr>
            </a:lvl2pPr>
            <a:lvl3pPr>
              <a:defRPr sz="2400">
                <a:latin typeface="Segoe" pitchFamily="34" charset="0"/>
              </a:defRPr>
            </a:lvl3pPr>
            <a:lvl4pPr>
              <a:defRPr sz="2000">
                <a:latin typeface="Segoe" pitchFamily="34" charset="0"/>
              </a:defRPr>
            </a:lvl4pPr>
            <a:lvl5pPr>
              <a:defRPr sz="2000">
                <a:latin typeface="Segoe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Segoe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35B4CF3F-54A6-4141-B859-4D1B5617ECDA}" type="datetimeFigureOut">
              <a:rPr lang="en-US" smtClean="0"/>
              <a:pPr>
                <a:defRPr/>
              </a:pPr>
              <a:t>9/6/2010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1BF7BF39-24B5-4697-8427-694B7AA633D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Segoe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Segoe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82D1748D-E73F-479B-BA72-AC1C55CDA16C}" type="datetimeFigureOut">
              <a:rPr lang="en-US" smtClean="0"/>
              <a:pPr>
                <a:defRPr/>
              </a:pPr>
              <a:t>9/6/2010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" pitchFamily="34" charset="0"/>
              </a:defRPr>
            </a:lvl1pPr>
          </a:lstStyle>
          <a:p>
            <a:pPr>
              <a:defRPr/>
            </a:pPr>
            <a:fld id="{F1858A34-6AF3-412A-9A7F-DD9C6AFAFDD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systems.ethz.ch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4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42984"/>
            <a:ext cx="82296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0" y="6070365"/>
            <a:ext cx="9144000" cy="747318"/>
            <a:chOff x="0" y="5899986"/>
            <a:chExt cx="9144000" cy="747318"/>
          </a:xfrm>
        </p:grpSpPr>
        <p:pic>
          <p:nvPicPr>
            <p:cNvPr id="9" name="Picture 8" descr="Lab_PP_Banner(noPIX).jpg"/>
            <p:cNvPicPr>
              <a:picLocks noChangeAspect="1"/>
            </p:cNvPicPr>
            <p:nvPr/>
          </p:nvPicPr>
          <p:blipFill>
            <a:blip r:embed="rId13" cstate="print"/>
            <a:srcRect b="51376"/>
            <a:stretch>
              <a:fillRect/>
            </a:stretch>
          </p:blipFill>
          <p:spPr>
            <a:xfrm>
              <a:off x="0" y="5899986"/>
              <a:ext cx="9144000" cy="743724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 userDrawn="1"/>
          </p:nvGrpSpPr>
          <p:grpSpPr>
            <a:xfrm>
              <a:off x="68626" y="5961474"/>
              <a:ext cx="857286" cy="685830"/>
              <a:chOff x="10391266" y="281708"/>
              <a:chExt cx="1071570" cy="880591"/>
            </a:xfrm>
          </p:grpSpPr>
          <p:pic>
            <p:nvPicPr>
              <p:cNvPr id="10" name="Picture 2" descr="Logo">
                <a:hlinkClick r:id="rId14"/>
              </p:cNvPr>
              <p:cNvPicPr>
                <a:picLocks noChangeAspect="1"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10418782" y="281708"/>
                <a:ext cx="1044054" cy="693833"/>
              </a:xfrm>
              <a:prstGeom prst="rect">
                <a:avLst/>
              </a:prstGeom>
              <a:noFill/>
            </p:spPr>
          </p:pic>
          <p:pic>
            <p:nvPicPr>
              <p:cNvPr id="11" name="Picture 4" descr="Systems@ETH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10391266" y="996089"/>
                <a:ext cx="1071570" cy="166210"/>
              </a:xfrm>
              <a:prstGeom prst="rect">
                <a:avLst/>
              </a:prstGeom>
              <a:noFill/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B0F0"/>
          </a:solidFill>
          <a:latin typeface="Segoe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Segoe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Segoe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Segoe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Segoe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B0F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Segoe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Segoe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Segoe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256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364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0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208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ertos.nicta.com.au/research/sel4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8429684" cy="1470025"/>
          </a:xfrm>
        </p:spPr>
        <p:txBody>
          <a:bodyPr/>
          <a:lstStyle/>
          <a:p>
            <a:r>
              <a:rPr lang="en-GB" dirty="0" err="1" smtClean="0"/>
              <a:t>Barrelfish</a:t>
            </a:r>
            <a:r>
              <a:rPr lang="en-GB" dirty="0" smtClean="0"/>
              <a:t> Capabilities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3571876"/>
            <a:ext cx="6715172" cy="1643074"/>
          </a:xfrm>
        </p:spPr>
        <p:txBody>
          <a:bodyPr/>
          <a:lstStyle/>
          <a:p>
            <a:pPr marL="0" lvl="1"/>
            <a:r>
              <a:rPr lang="en-GB" dirty="0" smtClean="0">
                <a:solidFill>
                  <a:schemeClr val="tx1"/>
                </a:solidFill>
              </a:rPr>
              <a:t>Ross </a:t>
            </a:r>
            <a:r>
              <a:rPr lang="en-GB" dirty="0" err="1" smtClean="0">
                <a:solidFill>
                  <a:schemeClr val="tx1"/>
                </a:solidFill>
              </a:rPr>
              <a:t>McIlroy</a:t>
            </a:r>
            <a:endParaRPr lang="en-GB" dirty="0" smtClean="0">
              <a:solidFill>
                <a:schemeClr val="tx1"/>
              </a:solidFill>
            </a:endParaRPr>
          </a:p>
          <a:p>
            <a:pPr marL="0" lvl="1"/>
            <a:endParaRPr lang="en-GB" dirty="0">
              <a:solidFill>
                <a:schemeClr val="tx1"/>
              </a:solidFill>
            </a:endParaRPr>
          </a:p>
          <a:p>
            <a:pPr marL="0" lvl="1"/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Systems and Networking Group</a:t>
            </a:r>
          </a:p>
          <a:p>
            <a:pPr marL="0" lvl="1"/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Microsoft Research Cambridge</a:t>
            </a:r>
          </a:p>
          <a:p>
            <a:pPr marL="0" lvl="1"/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Sending Capabilities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435280" cy="4464496"/>
          </a:xfrm>
        </p:spPr>
        <p:txBody>
          <a:bodyPr/>
          <a:lstStyle/>
          <a:p>
            <a:r>
              <a:rPr lang="en-GB" dirty="0" smtClean="0"/>
              <a:t>Capabilities can be sent between domains over IDC channels</a:t>
            </a:r>
          </a:p>
          <a:p>
            <a:pPr lvl="1"/>
            <a:r>
              <a:rPr lang="en-GB" dirty="0" smtClean="0">
                <a:latin typeface="Consolas" pitchFamily="49" charset="0"/>
                <a:cs typeface="Consolas" pitchFamily="49" charset="0"/>
              </a:rPr>
              <a:t>message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send_cap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(cap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sent_cap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GB" dirty="0" smtClean="0">
                <a:latin typeface="Segoe"/>
                <a:cs typeface="Consolas" pitchFamily="49" charset="0"/>
              </a:rPr>
              <a:t>Local </a:t>
            </a:r>
            <a:r>
              <a:rPr lang="en-GB" dirty="0">
                <a:latin typeface="Segoe"/>
                <a:cs typeface="Consolas" pitchFamily="49" charset="0"/>
              </a:rPr>
              <a:t>M</a:t>
            </a:r>
            <a:r>
              <a:rPr lang="en-GB" dirty="0" smtClean="0">
                <a:latin typeface="Segoe"/>
                <a:cs typeface="Consolas" pitchFamily="49" charset="0"/>
              </a:rPr>
              <a:t>essage Passing (LMP)</a:t>
            </a:r>
          </a:p>
          <a:p>
            <a:pPr lvl="1"/>
            <a:r>
              <a:rPr lang="en-GB" sz="2200" dirty="0" smtClean="0">
                <a:latin typeface="Segoe"/>
                <a:cs typeface="Consolas" pitchFamily="49" charset="0"/>
              </a:rPr>
              <a:t>Copy capability into the destination’s </a:t>
            </a:r>
            <a:r>
              <a:rPr lang="en-GB" sz="2200" dirty="0" err="1" smtClean="0">
                <a:latin typeface="Segoe"/>
                <a:cs typeface="Consolas" pitchFamily="49" charset="0"/>
              </a:rPr>
              <a:t>cspace</a:t>
            </a:r>
            <a:endParaRPr lang="en-GB" sz="2200" dirty="0" smtClean="0">
              <a:latin typeface="Segoe"/>
              <a:cs typeface="Consolas" pitchFamily="49" charset="0"/>
            </a:endParaRPr>
          </a:p>
          <a:p>
            <a:r>
              <a:rPr lang="en-GB" dirty="0" smtClean="0">
                <a:latin typeface="Segoe"/>
                <a:cs typeface="Consolas" pitchFamily="49" charset="0"/>
              </a:rPr>
              <a:t>Cross-Core Message Passing (e.g., UMP) </a:t>
            </a:r>
          </a:p>
          <a:p>
            <a:pPr lvl="1"/>
            <a:r>
              <a:rPr lang="en-GB" sz="2200" dirty="0" smtClean="0">
                <a:latin typeface="Segoe"/>
                <a:cs typeface="Consolas" pitchFamily="49" charset="0"/>
              </a:rPr>
              <a:t>Capabilities are held by the CPU driver (kernel)</a:t>
            </a:r>
          </a:p>
          <a:p>
            <a:pPr lvl="1"/>
            <a:r>
              <a:rPr lang="en-GB" sz="2200" dirty="0" err="1" smtClean="0">
                <a:latin typeface="Segoe"/>
                <a:cs typeface="Consolas" pitchFamily="49" charset="0"/>
              </a:rPr>
              <a:t>Barrelfish</a:t>
            </a:r>
            <a:r>
              <a:rPr lang="en-GB" sz="2200" dirty="0" smtClean="0">
                <a:latin typeface="Segoe"/>
                <a:cs typeface="Consolas" pitchFamily="49" charset="0"/>
              </a:rPr>
              <a:t> has one CPU driver per core (</a:t>
            </a:r>
            <a:r>
              <a:rPr lang="en-GB" sz="2200" dirty="0" err="1" smtClean="0">
                <a:latin typeface="Segoe"/>
                <a:cs typeface="Consolas" pitchFamily="49" charset="0"/>
              </a:rPr>
              <a:t>multikernel</a:t>
            </a:r>
            <a:r>
              <a:rPr lang="en-GB" sz="2200" dirty="0" smtClean="0">
                <a:latin typeface="Segoe"/>
                <a:cs typeface="Consolas" pitchFamily="49" charset="0"/>
              </a:rPr>
              <a:t>)</a:t>
            </a:r>
          </a:p>
          <a:p>
            <a:pPr lvl="1"/>
            <a:r>
              <a:rPr lang="en-GB" sz="2200" dirty="0" smtClean="0">
                <a:latin typeface="Segoe"/>
                <a:cs typeface="Consolas" pitchFamily="49" charset="0"/>
              </a:rPr>
              <a:t>Need to transfer capability to the destination core’s CPU driver</a:t>
            </a:r>
          </a:p>
        </p:txBody>
      </p:sp>
    </p:spTree>
    <p:extLst>
      <p:ext uri="{BB962C8B-B14F-4D97-AF65-F5344CB8AC3E}">
        <p14:creationId xmlns:p14="http://schemas.microsoft.com/office/powerpoint/2010/main" val="415957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Cross-Core Capabilities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363272" cy="2898969"/>
          </a:xfrm>
        </p:spPr>
        <p:txBody>
          <a:bodyPr/>
          <a:lstStyle/>
          <a:p>
            <a:r>
              <a:rPr lang="en-GB" dirty="0">
                <a:latin typeface="Segoe"/>
                <a:cs typeface="Consolas" pitchFamily="49" charset="0"/>
              </a:rPr>
              <a:t>Some caps cannot be sent cross-core</a:t>
            </a:r>
          </a:p>
          <a:p>
            <a:pPr lvl="1"/>
            <a:r>
              <a:rPr lang="en-GB" dirty="0">
                <a:latin typeface="Segoe"/>
                <a:cs typeface="Consolas" pitchFamily="49" charset="0"/>
              </a:rPr>
              <a:t>dispatcher, endpoint</a:t>
            </a:r>
          </a:p>
          <a:p>
            <a:r>
              <a:rPr lang="en-GB" dirty="0">
                <a:latin typeface="Segoe"/>
                <a:cs typeface="Consolas" pitchFamily="49" charset="0"/>
              </a:rPr>
              <a:t>Some are converted to a different type when sent</a:t>
            </a:r>
          </a:p>
          <a:p>
            <a:pPr lvl="1"/>
            <a:r>
              <a:rPr lang="en-GB" dirty="0" err="1">
                <a:latin typeface="Segoe"/>
                <a:cs typeface="Consolas" pitchFamily="49" charset="0"/>
              </a:rPr>
              <a:t>cnode</a:t>
            </a:r>
            <a:r>
              <a:rPr lang="en-GB" dirty="0">
                <a:latin typeface="Segoe"/>
                <a:cs typeface="Consolas" pitchFamily="49" charset="0"/>
              </a:rPr>
              <a:t> -&gt; foreign </a:t>
            </a:r>
            <a:r>
              <a:rPr lang="en-GB" dirty="0" err="1" smtClean="0">
                <a:latin typeface="Segoe"/>
                <a:cs typeface="Consolas" pitchFamily="49" charset="0"/>
              </a:rPr>
              <a:t>cnode</a:t>
            </a:r>
            <a:endParaRPr lang="en-GB" dirty="0">
              <a:latin typeface="Segoe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87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Cross-Core Capabilities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27584" y="3736268"/>
            <a:ext cx="32403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CPU Driver</a:t>
            </a:r>
            <a:endParaRPr lang="en-GB" sz="2200" dirty="0"/>
          </a:p>
        </p:txBody>
      </p:sp>
      <p:sp>
        <p:nvSpPr>
          <p:cNvPr id="5" name="Rectangle 4"/>
          <p:cNvSpPr/>
          <p:nvPr/>
        </p:nvSpPr>
        <p:spPr>
          <a:xfrm>
            <a:off x="827584" y="4680756"/>
            <a:ext cx="3240360" cy="5484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Core 0</a:t>
            </a:r>
            <a:endParaRPr lang="en-GB" sz="2200" dirty="0"/>
          </a:p>
        </p:txBody>
      </p:sp>
      <p:sp>
        <p:nvSpPr>
          <p:cNvPr id="6" name="Rectangle 5"/>
          <p:cNvSpPr/>
          <p:nvPr/>
        </p:nvSpPr>
        <p:spPr>
          <a:xfrm>
            <a:off x="5220072" y="3736268"/>
            <a:ext cx="32403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CPU Driver</a:t>
            </a:r>
            <a:endParaRPr lang="en-GB" sz="2200" dirty="0"/>
          </a:p>
        </p:txBody>
      </p:sp>
      <p:sp>
        <p:nvSpPr>
          <p:cNvPr id="7" name="Rectangle 6"/>
          <p:cNvSpPr/>
          <p:nvPr/>
        </p:nvSpPr>
        <p:spPr>
          <a:xfrm>
            <a:off x="5220072" y="4680756"/>
            <a:ext cx="3240360" cy="5484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Core 1</a:t>
            </a:r>
            <a:endParaRPr lang="en-GB" sz="2200" dirty="0"/>
          </a:p>
        </p:txBody>
      </p:sp>
      <p:sp>
        <p:nvSpPr>
          <p:cNvPr id="8" name="Rectangle 7"/>
          <p:cNvSpPr/>
          <p:nvPr/>
        </p:nvSpPr>
        <p:spPr>
          <a:xfrm>
            <a:off x="2627783" y="2748560"/>
            <a:ext cx="1453683" cy="792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NIC Driver</a:t>
            </a:r>
            <a:endParaRPr lang="en-GB" sz="2200" dirty="0"/>
          </a:p>
        </p:txBody>
      </p:sp>
      <p:sp>
        <p:nvSpPr>
          <p:cNvPr id="9" name="Rectangle 8"/>
          <p:cNvSpPr/>
          <p:nvPr/>
        </p:nvSpPr>
        <p:spPr>
          <a:xfrm>
            <a:off x="5206549" y="2748560"/>
            <a:ext cx="1453683" cy="792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TCP/IP Stack</a:t>
            </a:r>
            <a:endParaRPr lang="en-GB" sz="2200" dirty="0"/>
          </a:p>
        </p:txBody>
      </p:sp>
      <p:sp>
        <p:nvSpPr>
          <p:cNvPr id="10" name="Rectangle 9"/>
          <p:cNvSpPr/>
          <p:nvPr/>
        </p:nvSpPr>
        <p:spPr>
          <a:xfrm>
            <a:off x="827584" y="2748560"/>
            <a:ext cx="1453683" cy="792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Monitor</a:t>
            </a:r>
            <a:endParaRPr lang="en-GB" sz="2200" dirty="0"/>
          </a:p>
        </p:txBody>
      </p:sp>
      <p:sp>
        <p:nvSpPr>
          <p:cNvPr id="11" name="Rectangle 10"/>
          <p:cNvSpPr/>
          <p:nvPr/>
        </p:nvSpPr>
        <p:spPr>
          <a:xfrm>
            <a:off x="6991548" y="2758081"/>
            <a:ext cx="1453683" cy="792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 smtClean="0"/>
              <a:t>Monitor</a:t>
            </a:r>
            <a:endParaRPr lang="en-GB" sz="2200" dirty="0"/>
          </a:p>
        </p:txBody>
      </p:sp>
      <p:cxnSp>
        <p:nvCxnSpPr>
          <p:cNvPr id="15" name="Straight Arrow Connector 14"/>
          <p:cNvCxnSpPr>
            <a:stCxn id="8" idx="3"/>
            <a:endCxn id="9" idx="1"/>
          </p:cNvCxnSpPr>
          <p:nvPr/>
        </p:nvCxnSpPr>
        <p:spPr>
          <a:xfrm>
            <a:off x="4081466" y="3144604"/>
            <a:ext cx="1125083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1596788" y="1950363"/>
            <a:ext cx="6100549" cy="832514"/>
          </a:xfrm>
          <a:custGeom>
            <a:avLst/>
            <a:gdLst>
              <a:gd name="connsiteX0" fmla="*/ 0 w 6100549"/>
              <a:gd name="connsiteY0" fmla="*/ 791570 h 832514"/>
              <a:gd name="connsiteX1" fmla="*/ 0 w 6100549"/>
              <a:gd name="connsiteY1" fmla="*/ 0 h 832514"/>
              <a:gd name="connsiteX2" fmla="*/ 6100549 w 6100549"/>
              <a:gd name="connsiteY2" fmla="*/ 0 h 832514"/>
              <a:gd name="connsiteX3" fmla="*/ 6100549 w 6100549"/>
              <a:gd name="connsiteY3" fmla="*/ 777922 h 832514"/>
              <a:gd name="connsiteX4" fmla="*/ 6100549 w 6100549"/>
              <a:gd name="connsiteY4" fmla="*/ 832514 h 83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00549" h="832514">
                <a:moveTo>
                  <a:pt x="0" y="791570"/>
                </a:moveTo>
                <a:lnTo>
                  <a:pt x="0" y="0"/>
                </a:lnTo>
                <a:lnTo>
                  <a:pt x="6100549" y="0"/>
                </a:lnTo>
                <a:lnTo>
                  <a:pt x="6100549" y="777922"/>
                </a:lnTo>
                <a:lnTo>
                  <a:pt x="6100549" y="832514"/>
                </a:lnTo>
              </a:path>
            </a:pathLst>
          </a:custGeom>
          <a:ln w="571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635896" y="3284984"/>
            <a:ext cx="445570" cy="2651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607365" y="4271081"/>
            <a:ext cx="445570" cy="26518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Arrow Connector 21"/>
          <p:cNvCxnSpPr>
            <a:endCxn id="20" idx="0"/>
          </p:cNvCxnSpPr>
          <p:nvPr/>
        </p:nvCxnSpPr>
        <p:spPr>
          <a:xfrm>
            <a:off x="3830150" y="3550169"/>
            <a:ext cx="0" cy="7209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20" idx="0"/>
          </p:cNvCxnSpPr>
          <p:nvPr/>
        </p:nvCxnSpPr>
        <p:spPr>
          <a:xfrm flipH="1">
            <a:off x="3830150" y="3540648"/>
            <a:ext cx="1605946" cy="73043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Multiply 27"/>
          <p:cNvSpPr/>
          <p:nvPr/>
        </p:nvSpPr>
        <p:spPr>
          <a:xfrm>
            <a:off x="4299753" y="3567746"/>
            <a:ext cx="694618" cy="703335"/>
          </a:xfrm>
          <a:prstGeom prst="mathMultiply">
            <a:avLst>
              <a:gd name="adj1" fmla="val 1785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607365" y="4287766"/>
            <a:ext cx="445570" cy="26518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436096" y="3540648"/>
            <a:ext cx="0" cy="7209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06927" y="3874869"/>
            <a:ext cx="852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Retype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220072" y="4221088"/>
            <a:ext cx="445570" cy="2651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3615605" y="4271081"/>
            <a:ext cx="445570" cy="2651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5436096" y="3501008"/>
            <a:ext cx="0" cy="7209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endCxn id="11" idx="2"/>
          </p:cNvCxnSpPr>
          <p:nvPr/>
        </p:nvCxnSpPr>
        <p:spPr>
          <a:xfrm flipV="1">
            <a:off x="5665642" y="3550169"/>
            <a:ext cx="2052748" cy="803511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3" name="Freeform 52"/>
          <p:cNvSpPr/>
          <p:nvPr/>
        </p:nvSpPr>
        <p:spPr>
          <a:xfrm>
            <a:off x="1856096" y="2115403"/>
            <a:ext cx="5472752" cy="627797"/>
          </a:xfrm>
          <a:custGeom>
            <a:avLst/>
            <a:gdLst>
              <a:gd name="connsiteX0" fmla="*/ 5472752 w 5472752"/>
              <a:gd name="connsiteY0" fmla="*/ 600501 h 627797"/>
              <a:gd name="connsiteX1" fmla="*/ 5472752 w 5472752"/>
              <a:gd name="connsiteY1" fmla="*/ 0 h 627797"/>
              <a:gd name="connsiteX2" fmla="*/ 0 w 5472752"/>
              <a:gd name="connsiteY2" fmla="*/ 0 h 627797"/>
              <a:gd name="connsiteX3" fmla="*/ 0 w 5472752"/>
              <a:gd name="connsiteY3" fmla="*/ 627797 h 627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72752" h="627797">
                <a:moveTo>
                  <a:pt x="5472752" y="600501"/>
                </a:moveTo>
                <a:lnTo>
                  <a:pt x="5472752" y="0"/>
                </a:lnTo>
                <a:lnTo>
                  <a:pt x="0" y="0"/>
                </a:lnTo>
                <a:lnTo>
                  <a:pt x="0" y="627797"/>
                </a:ln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4" name="Elbow Connector 53"/>
          <p:cNvCxnSpPr/>
          <p:nvPr/>
        </p:nvCxnSpPr>
        <p:spPr>
          <a:xfrm flipH="1" flipV="1">
            <a:off x="1583148" y="3558644"/>
            <a:ext cx="2052748" cy="803511"/>
          </a:xfrm>
          <a:prstGeom prst="bentConnector2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62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185 L 0.17188 0.00185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28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3732 -0.14894 " pathEditMode="relative" ptsTypes="AA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368 -0.14686 L -0.23524 -0.34968 L 0.42448 -0.34968 L 0.42448 -0.14686 " pathEditMode="relative" ptsTypes="AAAA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448 -0.14686 L 0.17569 -0.00786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48" y="69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8" grpId="0" animBg="1"/>
      <p:bldP spid="19" grpId="0" animBg="1"/>
      <p:bldP spid="19" grpId="1" animBg="1"/>
      <p:bldP spid="19" grpId="2" animBg="1"/>
      <p:bldP spid="20" grpId="0" animBg="1"/>
      <p:bldP spid="28" grpId="0" animBg="1"/>
      <p:bldP spid="28" grpId="1" animBg="1"/>
      <p:bldP spid="29" grpId="0" animBg="1"/>
      <p:bldP spid="29" grpId="1" animBg="1"/>
      <p:bldP spid="29" grpId="2" animBg="1"/>
      <p:bldP spid="29" grpId="3" animBg="1"/>
      <p:bldP spid="32" grpId="0"/>
      <p:bldP spid="33" grpId="0" animBg="1"/>
      <p:bldP spid="34" grpId="0" animBg="1"/>
      <p:bldP spid="5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Centralised Consensus</a:t>
            </a:r>
            <a:r>
              <a:rPr lang="en-GB" dirty="0"/>
              <a:t> (</a:t>
            </a:r>
            <a:r>
              <a:rPr lang="en-GB" dirty="0" err="1"/>
              <a:t>Serializer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03110" y="2539523"/>
            <a:ext cx="1802369" cy="93610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Monitor 0</a:t>
            </a:r>
          </a:p>
          <a:p>
            <a:pPr algn="ctr"/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303110" y="3159975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2" name="Rectangle 11"/>
          <p:cNvSpPr/>
          <p:nvPr/>
        </p:nvSpPr>
        <p:spPr>
          <a:xfrm>
            <a:off x="710097" y="3159975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1175224" y="3159975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4" name="Rectangle 13"/>
          <p:cNvSpPr/>
          <p:nvPr/>
        </p:nvSpPr>
        <p:spPr>
          <a:xfrm>
            <a:off x="1640352" y="3164981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7" name="Rectangle 16"/>
          <p:cNvSpPr/>
          <p:nvPr/>
        </p:nvSpPr>
        <p:spPr>
          <a:xfrm>
            <a:off x="303110" y="3619643"/>
            <a:ext cx="1802369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CPU Driver 0</a:t>
            </a:r>
          </a:p>
          <a:p>
            <a:pPr algn="ctr"/>
            <a:endParaRPr lang="en-GB" sz="2400" dirty="0"/>
          </a:p>
        </p:txBody>
      </p:sp>
      <p:sp>
        <p:nvSpPr>
          <p:cNvPr id="15" name="Rectangle 14"/>
          <p:cNvSpPr/>
          <p:nvPr/>
        </p:nvSpPr>
        <p:spPr>
          <a:xfrm>
            <a:off x="215899" y="3044883"/>
            <a:ext cx="1979837" cy="57476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8" name="Rectangle 17"/>
          <p:cNvSpPr/>
          <p:nvPr/>
        </p:nvSpPr>
        <p:spPr>
          <a:xfrm>
            <a:off x="1175224" y="4099625"/>
            <a:ext cx="465127" cy="3156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2507984" y="2535977"/>
            <a:ext cx="1800199" cy="1872208"/>
            <a:chOff x="2843808" y="2139260"/>
            <a:chExt cx="2262682" cy="1872208"/>
          </a:xfrm>
        </p:grpSpPr>
        <p:sp>
          <p:nvSpPr>
            <p:cNvPr id="19" name="Rectangle 18"/>
            <p:cNvSpPr/>
            <p:nvPr/>
          </p:nvSpPr>
          <p:spPr>
            <a:xfrm>
              <a:off x="2843808" y="2139260"/>
              <a:ext cx="2232248" cy="936104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Monitor 1</a:t>
              </a:r>
            </a:p>
            <a:p>
              <a:pPr algn="ctr"/>
              <a:endParaRPr lang="en-GB" sz="2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874243" y="3219380"/>
              <a:ext cx="2232247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CPU Driver </a:t>
              </a:r>
              <a:r>
                <a:rPr lang="en-GB" sz="2400" dirty="0" smtClean="0"/>
                <a:t>1</a:t>
              </a:r>
            </a:p>
            <a:p>
              <a:pPr algn="ctr"/>
              <a:endParaRPr lang="en-GB" sz="24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347865" y="3699362"/>
              <a:ext cx="576063" cy="30570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764446" y="2533119"/>
            <a:ext cx="1775985" cy="1875754"/>
            <a:chOff x="2843808" y="2139260"/>
            <a:chExt cx="2232248" cy="1875754"/>
          </a:xfrm>
        </p:grpSpPr>
        <p:sp>
          <p:nvSpPr>
            <p:cNvPr id="36" name="Rectangle 35"/>
            <p:cNvSpPr/>
            <p:nvPr/>
          </p:nvSpPr>
          <p:spPr>
            <a:xfrm>
              <a:off x="2843808" y="2139260"/>
              <a:ext cx="2232248" cy="936104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Monitor 2</a:t>
              </a:r>
            </a:p>
            <a:p>
              <a:pPr algn="ctr"/>
              <a:endParaRPr lang="en-GB" sz="24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843808" y="3219380"/>
              <a:ext cx="2232248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CPU Driver </a:t>
              </a:r>
              <a:r>
                <a:rPr lang="en-GB" sz="2400" dirty="0" smtClean="0"/>
                <a:t>2</a:t>
              </a:r>
            </a:p>
            <a:p>
              <a:pPr algn="ctr"/>
              <a:endParaRPr lang="en-GB" sz="24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843808" y="3699362"/>
              <a:ext cx="576064" cy="31565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044487" y="2529573"/>
            <a:ext cx="1775985" cy="1875754"/>
            <a:chOff x="2843808" y="2139260"/>
            <a:chExt cx="2232248" cy="1875754"/>
          </a:xfrm>
        </p:grpSpPr>
        <p:sp>
          <p:nvSpPr>
            <p:cNvPr id="40" name="Rectangle 39"/>
            <p:cNvSpPr/>
            <p:nvPr/>
          </p:nvSpPr>
          <p:spPr>
            <a:xfrm>
              <a:off x="2843808" y="2139260"/>
              <a:ext cx="2232248" cy="936104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Monitor 3</a:t>
              </a:r>
            </a:p>
            <a:p>
              <a:pPr algn="ctr"/>
              <a:endParaRPr lang="en-GB" sz="2400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843808" y="3219380"/>
              <a:ext cx="2232248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CPU Driver </a:t>
              </a:r>
              <a:r>
                <a:rPr lang="en-GB" sz="2400" dirty="0" smtClean="0"/>
                <a:t>3</a:t>
              </a:r>
            </a:p>
            <a:p>
              <a:pPr algn="ctr"/>
              <a:endParaRPr lang="en-GB" sz="24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347864" y="3699362"/>
              <a:ext cx="576064" cy="31565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 dirty="0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2529506" y="4099625"/>
            <a:ext cx="379508" cy="3156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44" name="Rectangle 43"/>
          <p:cNvSpPr/>
          <p:nvPr/>
        </p:nvSpPr>
        <p:spPr>
          <a:xfrm>
            <a:off x="7903835" y="4083427"/>
            <a:ext cx="458319" cy="3156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45" name="Rectangle 44"/>
          <p:cNvSpPr/>
          <p:nvPr/>
        </p:nvSpPr>
        <p:spPr>
          <a:xfrm>
            <a:off x="8362154" y="4092533"/>
            <a:ext cx="458319" cy="31565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1076508" y="1888593"/>
            <a:ext cx="1646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Remote Cap DB</a:t>
            </a:r>
            <a:endParaRPr lang="en-GB" dirty="0"/>
          </a:p>
        </p:txBody>
      </p:sp>
      <p:cxnSp>
        <p:nvCxnSpPr>
          <p:cNvPr id="48" name="Straight Arrow Connector 47"/>
          <p:cNvCxnSpPr>
            <a:stCxn id="46" idx="2"/>
            <a:endCxn id="15" idx="0"/>
          </p:cNvCxnSpPr>
          <p:nvPr/>
        </p:nvCxnSpPr>
        <p:spPr>
          <a:xfrm flipH="1">
            <a:off x="1205818" y="2257925"/>
            <a:ext cx="693928" cy="7869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699792" y="4638121"/>
            <a:ext cx="838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Retype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51" name="Straight Arrow Connector 50"/>
          <p:cNvCxnSpPr>
            <a:endCxn id="26" idx="2"/>
          </p:cNvCxnSpPr>
          <p:nvPr/>
        </p:nvCxnSpPr>
        <p:spPr>
          <a:xfrm flipH="1" flipV="1">
            <a:off x="3138173" y="4401781"/>
            <a:ext cx="812" cy="333992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reeform 57"/>
          <p:cNvSpPr/>
          <p:nvPr/>
        </p:nvSpPr>
        <p:spPr>
          <a:xfrm>
            <a:off x="996287" y="2088107"/>
            <a:ext cx="2115403" cy="1078174"/>
          </a:xfrm>
          <a:custGeom>
            <a:avLst/>
            <a:gdLst>
              <a:gd name="connsiteX0" fmla="*/ 2115403 w 2115403"/>
              <a:gd name="connsiteY0" fmla="*/ 423081 h 1078174"/>
              <a:gd name="connsiteX1" fmla="*/ 2115403 w 2115403"/>
              <a:gd name="connsiteY1" fmla="*/ 0 h 1078174"/>
              <a:gd name="connsiteX2" fmla="*/ 0 w 2115403"/>
              <a:gd name="connsiteY2" fmla="*/ 0 h 1078174"/>
              <a:gd name="connsiteX3" fmla="*/ 0 w 2115403"/>
              <a:gd name="connsiteY3" fmla="*/ 1078174 h 1078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5403" h="1078174">
                <a:moveTo>
                  <a:pt x="2115403" y="423081"/>
                </a:moveTo>
                <a:lnTo>
                  <a:pt x="2115403" y="0"/>
                </a:lnTo>
                <a:lnTo>
                  <a:pt x="0" y="0"/>
                </a:lnTo>
                <a:lnTo>
                  <a:pt x="0" y="1078174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708432" y="3174437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259632" y="1703927"/>
            <a:ext cx="1650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Retype Request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2" name="Freeform 61"/>
          <p:cNvSpPr/>
          <p:nvPr/>
        </p:nvSpPr>
        <p:spPr>
          <a:xfrm flipH="1">
            <a:off x="1010327" y="2141823"/>
            <a:ext cx="2115403" cy="423081"/>
          </a:xfrm>
          <a:custGeom>
            <a:avLst/>
            <a:gdLst>
              <a:gd name="connsiteX0" fmla="*/ 2115403 w 2115403"/>
              <a:gd name="connsiteY0" fmla="*/ 423081 h 1078174"/>
              <a:gd name="connsiteX1" fmla="*/ 2115403 w 2115403"/>
              <a:gd name="connsiteY1" fmla="*/ 0 h 1078174"/>
              <a:gd name="connsiteX2" fmla="*/ 0 w 2115403"/>
              <a:gd name="connsiteY2" fmla="*/ 0 h 1078174"/>
              <a:gd name="connsiteX3" fmla="*/ 0 w 2115403"/>
              <a:gd name="connsiteY3" fmla="*/ 1078174 h 1078174"/>
              <a:gd name="connsiteX0" fmla="*/ 2838734 w 2838734"/>
              <a:gd name="connsiteY0" fmla="*/ 423081 h 423081"/>
              <a:gd name="connsiteX1" fmla="*/ 2838734 w 2838734"/>
              <a:gd name="connsiteY1" fmla="*/ 0 h 423081"/>
              <a:gd name="connsiteX2" fmla="*/ 723331 w 2838734"/>
              <a:gd name="connsiteY2" fmla="*/ 0 h 423081"/>
              <a:gd name="connsiteX3" fmla="*/ 0 w 2838734"/>
              <a:gd name="connsiteY3" fmla="*/ 245661 h 423081"/>
              <a:gd name="connsiteX0" fmla="*/ 2115403 w 2115403"/>
              <a:gd name="connsiteY0" fmla="*/ 423081 h 423081"/>
              <a:gd name="connsiteX1" fmla="*/ 2115403 w 2115403"/>
              <a:gd name="connsiteY1" fmla="*/ 0 h 423081"/>
              <a:gd name="connsiteX2" fmla="*/ 0 w 2115403"/>
              <a:gd name="connsiteY2" fmla="*/ 0 h 423081"/>
              <a:gd name="connsiteX3" fmla="*/ 27296 w 2115403"/>
              <a:gd name="connsiteY3" fmla="*/ 368491 h 423081"/>
              <a:gd name="connsiteX0" fmla="*/ 2156346 w 2156346"/>
              <a:gd name="connsiteY0" fmla="*/ 423081 h 423081"/>
              <a:gd name="connsiteX1" fmla="*/ 2156346 w 2156346"/>
              <a:gd name="connsiteY1" fmla="*/ 0 h 423081"/>
              <a:gd name="connsiteX2" fmla="*/ 40943 w 2156346"/>
              <a:gd name="connsiteY2" fmla="*/ 0 h 423081"/>
              <a:gd name="connsiteX3" fmla="*/ 0 w 2156346"/>
              <a:gd name="connsiteY3" fmla="*/ 368491 h 423081"/>
              <a:gd name="connsiteX0" fmla="*/ 2129050 w 2129050"/>
              <a:gd name="connsiteY0" fmla="*/ 423081 h 423081"/>
              <a:gd name="connsiteX1" fmla="*/ 2129050 w 2129050"/>
              <a:gd name="connsiteY1" fmla="*/ 0 h 423081"/>
              <a:gd name="connsiteX2" fmla="*/ 13647 w 2129050"/>
              <a:gd name="connsiteY2" fmla="*/ 0 h 423081"/>
              <a:gd name="connsiteX3" fmla="*/ 0 w 2129050"/>
              <a:gd name="connsiteY3" fmla="*/ 368491 h 423081"/>
              <a:gd name="connsiteX0" fmla="*/ 2115403 w 2115403"/>
              <a:gd name="connsiteY0" fmla="*/ 423081 h 423081"/>
              <a:gd name="connsiteX1" fmla="*/ 2115403 w 2115403"/>
              <a:gd name="connsiteY1" fmla="*/ 0 h 423081"/>
              <a:gd name="connsiteX2" fmla="*/ 0 w 2115403"/>
              <a:gd name="connsiteY2" fmla="*/ 0 h 423081"/>
              <a:gd name="connsiteX3" fmla="*/ 0 w 2115403"/>
              <a:gd name="connsiteY3" fmla="*/ 368491 h 423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5403" h="423081">
                <a:moveTo>
                  <a:pt x="2115403" y="423081"/>
                </a:moveTo>
                <a:lnTo>
                  <a:pt x="2115403" y="0"/>
                </a:lnTo>
                <a:lnTo>
                  <a:pt x="0" y="0"/>
                </a:lnTo>
                <a:lnTo>
                  <a:pt x="0" y="368491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 flipH="1">
            <a:off x="1825171" y="1700808"/>
            <a:ext cx="51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Ack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910405" y="4109575"/>
            <a:ext cx="458318" cy="3057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255553" y="4647798"/>
            <a:ext cx="838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Retype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H="1" flipV="1">
            <a:off x="7693934" y="4411458"/>
            <a:ext cx="812" cy="333992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reeform 66"/>
          <p:cNvSpPr/>
          <p:nvPr/>
        </p:nvSpPr>
        <p:spPr>
          <a:xfrm>
            <a:off x="1010329" y="2089506"/>
            <a:ext cx="6566940" cy="1078174"/>
          </a:xfrm>
          <a:custGeom>
            <a:avLst/>
            <a:gdLst>
              <a:gd name="connsiteX0" fmla="*/ 2115403 w 2115403"/>
              <a:gd name="connsiteY0" fmla="*/ 423081 h 1078174"/>
              <a:gd name="connsiteX1" fmla="*/ 2115403 w 2115403"/>
              <a:gd name="connsiteY1" fmla="*/ 0 h 1078174"/>
              <a:gd name="connsiteX2" fmla="*/ 0 w 2115403"/>
              <a:gd name="connsiteY2" fmla="*/ 0 h 1078174"/>
              <a:gd name="connsiteX3" fmla="*/ 0 w 2115403"/>
              <a:gd name="connsiteY3" fmla="*/ 1078174 h 1078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5403" h="1078174">
                <a:moveTo>
                  <a:pt x="2115403" y="423081"/>
                </a:moveTo>
                <a:lnTo>
                  <a:pt x="2115403" y="0"/>
                </a:lnTo>
                <a:lnTo>
                  <a:pt x="0" y="0"/>
                </a:lnTo>
                <a:lnTo>
                  <a:pt x="0" y="1078174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3139564" y="1705326"/>
            <a:ext cx="2392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Retype Request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9" name="Freeform 68"/>
          <p:cNvSpPr/>
          <p:nvPr/>
        </p:nvSpPr>
        <p:spPr>
          <a:xfrm flipH="1">
            <a:off x="995651" y="2143222"/>
            <a:ext cx="6568362" cy="423081"/>
          </a:xfrm>
          <a:custGeom>
            <a:avLst/>
            <a:gdLst>
              <a:gd name="connsiteX0" fmla="*/ 2115403 w 2115403"/>
              <a:gd name="connsiteY0" fmla="*/ 423081 h 1078174"/>
              <a:gd name="connsiteX1" fmla="*/ 2115403 w 2115403"/>
              <a:gd name="connsiteY1" fmla="*/ 0 h 1078174"/>
              <a:gd name="connsiteX2" fmla="*/ 0 w 2115403"/>
              <a:gd name="connsiteY2" fmla="*/ 0 h 1078174"/>
              <a:gd name="connsiteX3" fmla="*/ 0 w 2115403"/>
              <a:gd name="connsiteY3" fmla="*/ 1078174 h 1078174"/>
              <a:gd name="connsiteX0" fmla="*/ 2838734 w 2838734"/>
              <a:gd name="connsiteY0" fmla="*/ 423081 h 423081"/>
              <a:gd name="connsiteX1" fmla="*/ 2838734 w 2838734"/>
              <a:gd name="connsiteY1" fmla="*/ 0 h 423081"/>
              <a:gd name="connsiteX2" fmla="*/ 723331 w 2838734"/>
              <a:gd name="connsiteY2" fmla="*/ 0 h 423081"/>
              <a:gd name="connsiteX3" fmla="*/ 0 w 2838734"/>
              <a:gd name="connsiteY3" fmla="*/ 245661 h 423081"/>
              <a:gd name="connsiteX0" fmla="*/ 2115403 w 2115403"/>
              <a:gd name="connsiteY0" fmla="*/ 423081 h 423081"/>
              <a:gd name="connsiteX1" fmla="*/ 2115403 w 2115403"/>
              <a:gd name="connsiteY1" fmla="*/ 0 h 423081"/>
              <a:gd name="connsiteX2" fmla="*/ 0 w 2115403"/>
              <a:gd name="connsiteY2" fmla="*/ 0 h 423081"/>
              <a:gd name="connsiteX3" fmla="*/ 27296 w 2115403"/>
              <a:gd name="connsiteY3" fmla="*/ 368491 h 423081"/>
              <a:gd name="connsiteX0" fmla="*/ 2156346 w 2156346"/>
              <a:gd name="connsiteY0" fmla="*/ 423081 h 423081"/>
              <a:gd name="connsiteX1" fmla="*/ 2156346 w 2156346"/>
              <a:gd name="connsiteY1" fmla="*/ 0 h 423081"/>
              <a:gd name="connsiteX2" fmla="*/ 40943 w 2156346"/>
              <a:gd name="connsiteY2" fmla="*/ 0 h 423081"/>
              <a:gd name="connsiteX3" fmla="*/ 0 w 2156346"/>
              <a:gd name="connsiteY3" fmla="*/ 368491 h 423081"/>
              <a:gd name="connsiteX0" fmla="*/ 2129050 w 2129050"/>
              <a:gd name="connsiteY0" fmla="*/ 423081 h 423081"/>
              <a:gd name="connsiteX1" fmla="*/ 2129050 w 2129050"/>
              <a:gd name="connsiteY1" fmla="*/ 0 h 423081"/>
              <a:gd name="connsiteX2" fmla="*/ 13647 w 2129050"/>
              <a:gd name="connsiteY2" fmla="*/ 0 h 423081"/>
              <a:gd name="connsiteX3" fmla="*/ 0 w 2129050"/>
              <a:gd name="connsiteY3" fmla="*/ 368491 h 423081"/>
              <a:gd name="connsiteX0" fmla="*/ 2115861 w 2115861"/>
              <a:gd name="connsiteY0" fmla="*/ 423081 h 423081"/>
              <a:gd name="connsiteX1" fmla="*/ 2115861 w 2115861"/>
              <a:gd name="connsiteY1" fmla="*/ 0 h 423081"/>
              <a:gd name="connsiteX2" fmla="*/ 458 w 2115861"/>
              <a:gd name="connsiteY2" fmla="*/ 0 h 423081"/>
              <a:gd name="connsiteX3" fmla="*/ 0 w 2115861"/>
              <a:gd name="connsiteY3" fmla="*/ 368491 h 423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5861" h="423081">
                <a:moveTo>
                  <a:pt x="2115861" y="423081"/>
                </a:moveTo>
                <a:lnTo>
                  <a:pt x="2115861" y="0"/>
                </a:lnTo>
                <a:lnTo>
                  <a:pt x="458" y="0"/>
                </a:lnTo>
                <a:cubicBezTo>
                  <a:pt x="305" y="122830"/>
                  <a:pt x="153" y="245661"/>
                  <a:pt x="0" y="368491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 flipH="1">
            <a:off x="3612958" y="1702207"/>
            <a:ext cx="959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Nack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694747" y="4376775"/>
            <a:ext cx="2590" cy="7138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753070" y="451228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Nack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455551" y="4077072"/>
            <a:ext cx="458318" cy="3057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14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46" grpId="0"/>
      <p:bldP spid="46" grpId="1"/>
      <p:bldP spid="49" grpId="0"/>
      <p:bldP spid="49" grpId="1"/>
      <p:bldP spid="58" grpId="0" animBg="1"/>
      <p:bldP spid="58" grpId="1" animBg="1"/>
      <p:bldP spid="60" grpId="0" animBg="1"/>
      <p:bldP spid="61" grpId="0"/>
      <p:bldP spid="61" grpId="1"/>
      <p:bldP spid="62" grpId="0" animBg="1"/>
      <p:bldP spid="62" grpId="1" animBg="1"/>
      <p:bldP spid="63" grpId="0"/>
      <p:bldP spid="63" grpId="1"/>
      <p:bldP spid="64" grpId="0" animBg="1"/>
      <p:bldP spid="65" grpId="0"/>
      <p:bldP spid="65" grpId="1"/>
      <p:bldP spid="67" grpId="0" animBg="1"/>
      <p:bldP spid="67" grpId="1" animBg="1"/>
      <p:bldP spid="68" grpId="0"/>
      <p:bldP spid="68" grpId="1"/>
      <p:bldP spid="69" grpId="0" animBg="1"/>
      <p:bldP spid="69" grpId="1" animBg="1"/>
      <p:bldP spid="70" grpId="0"/>
      <p:bldP spid="70" grpId="1"/>
      <p:bldP spid="75" grpId="0"/>
      <p:bldP spid="7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Phase Commit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03110" y="2539523"/>
            <a:ext cx="1802369" cy="93610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Monitor 0</a:t>
            </a:r>
          </a:p>
          <a:p>
            <a:pPr algn="ctr"/>
            <a:endParaRPr lang="en-GB" sz="2400" dirty="0"/>
          </a:p>
        </p:txBody>
      </p:sp>
      <p:sp>
        <p:nvSpPr>
          <p:cNvPr id="13" name="Rectangle 12"/>
          <p:cNvSpPr/>
          <p:nvPr/>
        </p:nvSpPr>
        <p:spPr>
          <a:xfrm>
            <a:off x="1175224" y="3159975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7" name="Rectangle 16"/>
          <p:cNvSpPr/>
          <p:nvPr/>
        </p:nvSpPr>
        <p:spPr>
          <a:xfrm>
            <a:off x="303110" y="3619643"/>
            <a:ext cx="1802369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CPU Driver </a:t>
            </a:r>
            <a:r>
              <a:rPr lang="en-GB" sz="2400" dirty="0" smtClean="0"/>
              <a:t>0</a:t>
            </a:r>
          </a:p>
          <a:p>
            <a:pPr algn="ctr"/>
            <a:endParaRPr lang="en-GB" sz="2400" dirty="0"/>
          </a:p>
        </p:txBody>
      </p:sp>
      <p:sp>
        <p:nvSpPr>
          <p:cNvPr id="18" name="Rectangle 17"/>
          <p:cNvSpPr/>
          <p:nvPr/>
        </p:nvSpPr>
        <p:spPr>
          <a:xfrm>
            <a:off x="1175224" y="4099625"/>
            <a:ext cx="465127" cy="3156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2507984" y="2535977"/>
            <a:ext cx="1800199" cy="1872208"/>
            <a:chOff x="2843808" y="2139260"/>
            <a:chExt cx="2262682" cy="1872208"/>
          </a:xfrm>
        </p:grpSpPr>
        <p:sp>
          <p:nvSpPr>
            <p:cNvPr id="19" name="Rectangle 18"/>
            <p:cNvSpPr/>
            <p:nvPr/>
          </p:nvSpPr>
          <p:spPr>
            <a:xfrm>
              <a:off x="2843808" y="2139260"/>
              <a:ext cx="2232248" cy="936104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Monitor 1</a:t>
              </a:r>
            </a:p>
            <a:p>
              <a:pPr algn="ctr"/>
              <a:endParaRPr lang="en-GB" sz="24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874243" y="3219380"/>
              <a:ext cx="2232247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CPU Driver </a:t>
              </a:r>
              <a:r>
                <a:rPr lang="en-GB" sz="2400" dirty="0" smtClean="0"/>
                <a:t>1</a:t>
              </a:r>
            </a:p>
            <a:p>
              <a:pPr algn="ctr"/>
              <a:endParaRPr lang="en-GB" sz="24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347865" y="3699362"/>
              <a:ext cx="576063" cy="30570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764446" y="2533119"/>
            <a:ext cx="1775985" cy="1875754"/>
            <a:chOff x="2843808" y="2139260"/>
            <a:chExt cx="2232248" cy="1875754"/>
          </a:xfrm>
        </p:grpSpPr>
        <p:sp>
          <p:nvSpPr>
            <p:cNvPr id="36" name="Rectangle 35"/>
            <p:cNvSpPr/>
            <p:nvPr/>
          </p:nvSpPr>
          <p:spPr>
            <a:xfrm>
              <a:off x="2843808" y="2139260"/>
              <a:ext cx="2232248" cy="936104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Monitor 2</a:t>
              </a:r>
            </a:p>
            <a:p>
              <a:pPr algn="ctr"/>
              <a:endParaRPr lang="en-GB" sz="24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843808" y="3219380"/>
              <a:ext cx="2232248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CPU Driver </a:t>
              </a:r>
              <a:r>
                <a:rPr lang="en-GB" sz="2400" dirty="0" smtClean="0"/>
                <a:t>2</a:t>
              </a:r>
            </a:p>
            <a:p>
              <a:pPr algn="ctr"/>
              <a:endParaRPr lang="en-GB" sz="24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843808" y="3699362"/>
              <a:ext cx="576064" cy="31565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044487" y="2529573"/>
            <a:ext cx="1775985" cy="1875754"/>
            <a:chOff x="2843808" y="2139260"/>
            <a:chExt cx="2232248" cy="1875754"/>
          </a:xfrm>
        </p:grpSpPr>
        <p:sp>
          <p:nvSpPr>
            <p:cNvPr id="40" name="Rectangle 39"/>
            <p:cNvSpPr/>
            <p:nvPr/>
          </p:nvSpPr>
          <p:spPr>
            <a:xfrm>
              <a:off x="2843808" y="2139260"/>
              <a:ext cx="2232248" cy="936104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 smtClean="0"/>
                <a:t>Monitor 3</a:t>
              </a:r>
            </a:p>
            <a:p>
              <a:pPr algn="ctr"/>
              <a:endParaRPr lang="en-GB" sz="2400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843808" y="3219380"/>
              <a:ext cx="2232248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/>
                <a:t>CPU Driver </a:t>
              </a:r>
              <a:r>
                <a:rPr lang="en-GB" sz="2400" dirty="0" smtClean="0"/>
                <a:t>3</a:t>
              </a:r>
            </a:p>
            <a:p>
              <a:pPr algn="ctr"/>
              <a:endParaRPr lang="en-GB" sz="24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347864" y="3699362"/>
              <a:ext cx="576064" cy="315652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2879126" y="3159975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4764446" y="3174437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43" name="Rectangle 42"/>
          <p:cNvSpPr/>
          <p:nvPr/>
        </p:nvSpPr>
        <p:spPr>
          <a:xfrm>
            <a:off x="2529506" y="4099625"/>
            <a:ext cx="379508" cy="3156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44" name="Rectangle 43"/>
          <p:cNvSpPr/>
          <p:nvPr/>
        </p:nvSpPr>
        <p:spPr>
          <a:xfrm>
            <a:off x="7903835" y="4083427"/>
            <a:ext cx="458319" cy="3156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14" name="Rectangle 13"/>
          <p:cNvSpPr/>
          <p:nvPr/>
        </p:nvSpPr>
        <p:spPr>
          <a:xfrm>
            <a:off x="8362154" y="3150025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45" name="Rectangle 44"/>
          <p:cNvSpPr/>
          <p:nvPr/>
        </p:nvSpPr>
        <p:spPr>
          <a:xfrm>
            <a:off x="8362154" y="4092533"/>
            <a:ext cx="458319" cy="31565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3748762" y="1885474"/>
            <a:ext cx="1646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Remote Cap DB</a:t>
            </a:r>
            <a:endParaRPr lang="en-GB" dirty="0"/>
          </a:p>
        </p:txBody>
      </p:sp>
      <p:cxnSp>
        <p:nvCxnSpPr>
          <p:cNvPr id="48" name="Straight Arrow Connector 47"/>
          <p:cNvCxnSpPr>
            <a:stCxn id="46" idx="2"/>
            <a:endCxn id="15" idx="0"/>
          </p:cNvCxnSpPr>
          <p:nvPr/>
        </p:nvCxnSpPr>
        <p:spPr>
          <a:xfrm>
            <a:off x="4572000" y="2254806"/>
            <a:ext cx="18194" cy="79007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699792" y="4638121"/>
            <a:ext cx="838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Retype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486696" y="3159975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cxnSp>
        <p:nvCxnSpPr>
          <p:cNvPr id="51" name="Straight Arrow Connector 50"/>
          <p:cNvCxnSpPr>
            <a:endCxn id="26" idx="2"/>
          </p:cNvCxnSpPr>
          <p:nvPr/>
        </p:nvCxnSpPr>
        <p:spPr>
          <a:xfrm flipH="1" flipV="1">
            <a:off x="3138173" y="4401781"/>
            <a:ext cx="812" cy="333992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869511" y="3174437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L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910405" y="4109575"/>
            <a:ext cx="458318" cy="3057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255553" y="4647798"/>
            <a:ext cx="838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Retype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H="1" flipV="1">
            <a:off x="7693934" y="4411458"/>
            <a:ext cx="812" cy="333992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7694747" y="4376775"/>
            <a:ext cx="2590" cy="713840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753070" y="451228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Nack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455551" y="4077072"/>
            <a:ext cx="458318" cy="3057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903835" y="3159975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50" name="Rectangle 49"/>
          <p:cNvSpPr/>
          <p:nvPr/>
        </p:nvSpPr>
        <p:spPr>
          <a:xfrm>
            <a:off x="7480299" y="3159975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52" name="Rectangle 51"/>
          <p:cNvSpPr/>
          <p:nvPr/>
        </p:nvSpPr>
        <p:spPr>
          <a:xfrm>
            <a:off x="7478634" y="3174437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L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5899" y="3044883"/>
            <a:ext cx="8748589" cy="57476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/>
          </a:p>
        </p:txBody>
      </p:sp>
      <p:sp>
        <p:nvSpPr>
          <p:cNvPr id="5" name="Freeform 4"/>
          <p:cNvSpPr/>
          <p:nvPr/>
        </p:nvSpPr>
        <p:spPr>
          <a:xfrm>
            <a:off x="3070746" y="2265528"/>
            <a:ext cx="4653887" cy="914400"/>
          </a:xfrm>
          <a:custGeom>
            <a:avLst/>
            <a:gdLst>
              <a:gd name="connsiteX0" fmla="*/ 0 w 4653887"/>
              <a:gd name="connsiteY0" fmla="*/ 900752 h 900752"/>
              <a:gd name="connsiteX1" fmla="*/ 0 w 4653887"/>
              <a:gd name="connsiteY1" fmla="*/ 0 h 900752"/>
              <a:gd name="connsiteX2" fmla="*/ 4653887 w 4653887"/>
              <a:gd name="connsiteY2" fmla="*/ 40943 h 900752"/>
              <a:gd name="connsiteX3" fmla="*/ 4640239 w 4653887"/>
              <a:gd name="connsiteY3" fmla="*/ 859809 h 900752"/>
              <a:gd name="connsiteX0" fmla="*/ 0 w 4653887"/>
              <a:gd name="connsiteY0" fmla="*/ 914400 h 914400"/>
              <a:gd name="connsiteX1" fmla="*/ 0 w 4653887"/>
              <a:gd name="connsiteY1" fmla="*/ 13648 h 914400"/>
              <a:gd name="connsiteX2" fmla="*/ 4653887 w 4653887"/>
              <a:gd name="connsiteY2" fmla="*/ 0 h 914400"/>
              <a:gd name="connsiteX3" fmla="*/ 4640239 w 4653887"/>
              <a:gd name="connsiteY3" fmla="*/ 873457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53887" h="914400">
                <a:moveTo>
                  <a:pt x="0" y="914400"/>
                </a:moveTo>
                <a:lnTo>
                  <a:pt x="0" y="13648"/>
                </a:lnTo>
                <a:lnTo>
                  <a:pt x="4653887" y="0"/>
                </a:lnTo>
                <a:lnTo>
                  <a:pt x="4640239" y="873457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4764446" y="1868663"/>
            <a:ext cx="1876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Prepare to Retype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869511" y="3176466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492069" y="3179928"/>
            <a:ext cx="465127" cy="31565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7" name="Freeform 56"/>
          <p:cNvSpPr/>
          <p:nvPr/>
        </p:nvSpPr>
        <p:spPr>
          <a:xfrm flipH="1">
            <a:off x="3086667" y="2237995"/>
            <a:ext cx="4653887" cy="914400"/>
          </a:xfrm>
          <a:custGeom>
            <a:avLst/>
            <a:gdLst>
              <a:gd name="connsiteX0" fmla="*/ 0 w 4653887"/>
              <a:gd name="connsiteY0" fmla="*/ 900752 h 900752"/>
              <a:gd name="connsiteX1" fmla="*/ 0 w 4653887"/>
              <a:gd name="connsiteY1" fmla="*/ 0 h 900752"/>
              <a:gd name="connsiteX2" fmla="*/ 4653887 w 4653887"/>
              <a:gd name="connsiteY2" fmla="*/ 40943 h 900752"/>
              <a:gd name="connsiteX3" fmla="*/ 4640239 w 4653887"/>
              <a:gd name="connsiteY3" fmla="*/ 859809 h 900752"/>
              <a:gd name="connsiteX0" fmla="*/ 0 w 4653887"/>
              <a:gd name="connsiteY0" fmla="*/ 914400 h 914400"/>
              <a:gd name="connsiteX1" fmla="*/ 0 w 4653887"/>
              <a:gd name="connsiteY1" fmla="*/ 13648 h 914400"/>
              <a:gd name="connsiteX2" fmla="*/ 4653887 w 4653887"/>
              <a:gd name="connsiteY2" fmla="*/ 0 h 914400"/>
              <a:gd name="connsiteX3" fmla="*/ 4640239 w 4653887"/>
              <a:gd name="connsiteY3" fmla="*/ 873457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53887" h="914400">
                <a:moveTo>
                  <a:pt x="0" y="914400"/>
                </a:moveTo>
                <a:lnTo>
                  <a:pt x="0" y="13648"/>
                </a:lnTo>
                <a:lnTo>
                  <a:pt x="4653887" y="0"/>
                </a:lnTo>
                <a:lnTo>
                  <a:pt x="4640239" y="873457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4997009" y="1844824"/>
            <a:ext cx="141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OK to Retype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4" name="Freeform 73"/>
          <p:cNvSpPr/>
          <p:nvPr/>
        </p:nvSpPr>
        <p:spPr>
          <a:xfrm>
            <a:off x="3099183" y="2253917"/>
            <a:ext cx="4653887" cy="914400"/>
          </a:xfrm>
          <a:custGeom>
            <a:avLst/>
            <a:gdLst>
              <a:gd name="connsiteX0" fmla="*/ 0 w 4653887"/>
              <a:gd name="connsiteY0" fmla="*/ 900752 h 900752"/>
              <a:gd name="connsiteX1" fmla="*/ 0 w 4653887"/>
              <a:gd name="connsiteY1" fmla="*/ 0 h 900752"/>
              <a:gd name="connsiteX2" fmla="*/ 4653887 w 4653887"/>
              <a:gd name="connsiteY2" fmla="*/ 40943 h 900752"/>
              <a:gd name="connsiteX3" fmla="*/ 4640239 w 4653887"/>
              <a:gd name="connsiteY3" fmla="*/ 859809 h 900752"/>
              <a:gd name="connsiteX0" fmla="*/ 0 w 4653887"/>
              <a:gd name="connsiteY0" fmla="*/ 914400 h 914400"/>
              <a:gd name="connsiteX1" fmla="*/ 0 w 4653887"/>
              <a:gd name="connsiteY1" fmla="*/ 13648 h 914400"/>
              <a:gd name="connsiteX2" fmla="*/ 4653887 w 4653887"/>
              <a:gd name="connsiteY2" fmla="*/ 0 h 914400"/>
              <a:gd name="connsiteX3" fmla="*/ 4640239 w 4653887"/>
              <a:gd name="connsiteY3" fmla="*/ 873457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53887" h="914400">
                <a:moveTo>
                  <a:pt x="0" y="914400"/>
                </a:moveTo>
                <a:lnTo>
                  <a:pt x="0" y="13648"/>
                </a:lnTo>
                <a:lnTo>
                  <a:pt x="4653887" y="0"/>
                </a:lnTo>
                <a:lnTo>
                  <a:pt x="4640239" y="873457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5090463" y="1844824"/>
            <a:ext cx="1226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solidFill>
                  <a:srgbClr val="FF0000"/>
                </a:solidFill>
              </a:rPr>
              <a:t>Ack</a:t>
            </a:r>
            <a:r>
              <a:rPr lang="en-GB" dirty="0" smtClean="0">
                <a:solidFill>
                  <a:srgbClr val="FF0000"/>
                </a:solidFill>
              </a:rPr>
              <a:t> Retype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59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6" grpId="1"/>
      <p:bldP spid="49" grpId="0"/>
      <p:bldP spid="49" grpId="1"/>
      <p:bldP spid="60" grpId="0" animBg="1"/>
      <p:bldP spid="64" grpId="0" animBg="1"/>
      <p:bldP spid="65" grpId="0"/>
      <p:bldP spid="65" grpId="1"/>
      <p:bldP spid="75" grpId="0"/>
      <p:bldP spid="76" grpId="0" animBg="1"/>
      <p:bldP spid="52" grpId="0" animBg="1"/>
      <p:bldP spid="15" grpId="0" animBg="1"/>
      <p:bldP spid="15" grpId="1" animBg="1"/>
      <p:bldP spid="5" grpId="0" animBg="1"/>
      <p:bldP spid="5" grpId="1" animBg="1"/>
      <p:bldP spid="53" grpId="0"/>
      <p:bldP spid="53" grpId="1"/>
      <p:bldP spid="55" grpId="0" animBg="1"/>
      <p:bldP spid="56" grpId="0" animBg="1"/>
      <p:bldP spid="57" grpId="0" animBg="1"/>
      <p:bldP spid="57" grpId="1" animBg="1"/>
      <p:bldP spid="72" grpId="0"/>
      <p:bldP spid="72" grpId="1"/>
      <p:bldP spid="74" grpId="0" animBg="1"/>
      <p:bldP spid="74" grpId="1" animBg="1"/>
      <p:bldP spid="77" grpId="0"/>
      <p:bldP spid="7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Scalability</a:t>
            </a:r>
            <a:r>
              <a:rPr lang="en-GB" sz="3400" dirty="0" smtClean="0"/>
              <a:t> </a:t>
            </a:r>
            <a:r>
              <a:rPr lang="en-GB" dirty="0" smtClean="0"/>
              <a:t>of Cross-Core Coordination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2" t="28145" r="4685" b="16352"/>
          <a:stretch/>
        </p:blipFill>
        <p:spPr bwMode="auto">
          <a:xfrm>
            <a:off x="1043608" y="1052736"/>
            <a:ext cx="6868813" cy="474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954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You </a:t>
            </a:r>
            <a:r>
              <a:rPr lang="en-GB" dirty="0"/>
              <a:t>M</a:t>
            </a:r>
            <a:r>
              <a:rPr lang="en-GB" dirty="0" smtClean="0"/>
              <a:t>ight </a:t>
            </a:r>
            <a:r>
              <a:rPr lang="en-GB" dirty="0"/>
              <a:t>I</a:t>
            </a:r>
            <a:r>
              <a:rPr lang="en-GB" dirty="0" smtClean="0"/>
              <a:t>nteract </a:t>
            </a:r>
            <a:r>
              <a:rPr lang="en-GB" dirty="0"/>
              <a:t>W</a:t>
            </a:r>
            <a:r>
              <a:rPr lang="en-GB" dirty="0" smtClean="0"/>
              <a:t>ith Caps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384376"/>
          </a:xfrm>
        </p:spPr>
        <p:txBody>
          <a:bodyPr/>
          <a:lstStyle/>
          <a:p>
            <a:r>
              <a:rPr lang="en-GB" dirty="0" smtClean="0"/>
              <a:t>Mapping a frame into the address space of two different domains:</a:t>
            </a:r>
          </a:p>
          <a:p>
            <a:endParaRPr lang="en-GB" dirty="0" smtClean="0"/>
          </a:p>
          <a:p>
            <a:pPr marL="457200" lvl="1" indent="0">
              <a:buNone/>
            </a:pPr>
            <a:r>
              <a:rPr lang="en-GB" sz="2000" dirty="0" err="1" smtClean="0">
                <a:latin typeface="Consolas" pitchFamily="49" charset="0"/>
                <a:cs typeface="Consolas" pitchFamily="49" charset="0"/>
              </a:rPr>
              <a:t>frame_alloc</a:t>
            </a: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GB" sz="2000" dirty="0" err="1" smtClean="0">
                <a:latin typeface="Consolas" pitchFamily="49" charset="0"/>
                <a:cs typeface="Consolas" pitchFamily="49" charset="0"/>
              </a:rPr>
              <a:t>framecap</a:t>
            </a: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, size, &amp;</a:t>
            </a:r>
            <a:r>
              <a:rPr lang="en-GB" sz="2000" dirty="0" err="1" smtClean="0">
                <a:latin typeface="Consolas" pitchFamily="49" charset="0"/>
                <a:cs typeface="Consolas" pitchFamily="49" charset="0"/>
              </a:rPr>
              <a:t>actual_size</a:t>
            </a: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&lt;transfer cap&gt;</a:t>
            </a:r>
            <a:br>
              <a:rPr lang="en-GB" sz="2000" dirty="0" smtClean="0">
                <a:latin typeface="Consolas" pitchFamily="49" charset="0"/>
                <a:cs typeface="Consolas" pitchFamily="49" charset="0"/>
              </a:rPr>
            </a:br>
            <a:r>
              <a:rPr lang="en-GB" sz="2000" dirty="0" err="1" smtClean="0">
                <a:latin typeface="Consolas" pitchFamily="49" charset="0"/>
                <a:cs typeface="Consolas" pitchFamily="49" charset="0"/>
              </a:rPr>
              <a:t>vspace_map_one_frame</a:t>
            </a: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GB" sz="2000" dirty="0" err="1" smtClean="0">
                <a:latin typeface="Consolas" pitchFamily="49" charset="0"/>
                <a:cs typeface="Consolas" pitchFamily="49" charset="0"/>
              </a:rPr>
              <a:t>virAddr</a:t>
            </a: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, size, </a:t>
            </a:r>
            <a:r>
              <a:rPr lang="en-GB" sz="2000" dirty="0" err="1" smtClean="0">
                <a:latin typeface="Consolas" pitchFamily="49" charset="0"/>
                <a:cs typeface="Consolas" pitchFamily="49" charset="0"/>
              </a:rPr>
              <a:t>framecap</a:t>
            </a: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, 	</a:t>
            </a:r>
            <a:endParaRPr lang="en-GB" sz="2000" dirty="0">
              <a:latin typeface="Consolas" pitchFamily="49" charset="0"/>
              <a:cs typeface="Consolas" pitchFamily="49" charset="0"/>
            </a:endParaRPr>
          </a:p>
          <a:p>
            <a:pPr marL="457200" lvl="1" indent="0">
              <a:buNone/>
            </a:pP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                     &amp;</a:t>
            </a:r>
            <a:r>
              <a:rPr lang="en-GB" sz="2000" dirty="0" err="1" smtClean="0">
                <a:latin typeface="Consolas" pitchFamily="49" charset="0"/>
                <a:cs typeface="Consolas" pitchFamily="49" charset="0"/>
              </a:rPr>
              <a:t>memobj</a:t>
            </a: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, &amp;</a:t>
            </a:r>
            <a:r>
              <a:rPr lang="en-GB" sz="2000" dirty="0" err="1" smtClean="0">
                <a:latin typeface="Consolas" pitchFamily="49" charset="0"/>
                <a:cs typeface="Consolas" pitchFamily="49" charset="0"/>
              </a:rPr>
              <a:t>vregion</a:t>
            </a: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13722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You </a:t>
            </a:r>
            <a:r>
              <a:rPr lang="en-GB" dirty="0"/>
              <a:t>M</a:t>
            </a:r>
            <a:r>
              <a:rPr lang="en-GB" dirty="0" smtClean="0"/>
              <a:t>ight </a:t>
            </a:r>
            <a:r>
              <a:rPr lang="en-GB" dirty="0"/>
              <a:t>I</a:t>
            </a:r>
            <a:r>
              <a:rPr lang="en-GB" dirty="0" smtClean="0"/>
              <a:t>nteract </a:t>
            </a:r>
            <a:r>
              <a:rPr lang="en-GB" dirty="0"/>
              <a:t>W</a:t>
            </a:r>
            <a:r>
              <a:rPr lang="en-GB" dirty="0" smtClean="0"/>
              <a:t>ith Caps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384376"/>
          </a:xfrm>
        </p:spPr>
        <p:txBody>
          <a:bodyPr/>
          <a:lstStyle/>
          <a:p>
            <a:r>
              <a:rPr lang="en-GB" dirty="0" smtClean="0"/>
              <a:t>Map a buffer for a hardware device:</a:t>
            </a:r>
          </a:p>
          <a:p>
            <a:endParaRPr lang="en-GB" dirty="0" smtClean="0"/>
          </a:p>
          <a:p>
            <a:pPr marL="457200" lvl="1" indent="0">
              <a:buNone/>
            </a:pPr>
            <a:r>
              <a:rPr lang="en-GB" sz="2000" dirty="0" err="1" smtClean="0">
                <a:latin typeface="Consolas" pitchFamily="49" charset="0"/>
                <a:cs typeface="Consolas" pitchFamily="49" charset="0"/>
              </a:rPr>
              <a:t>bufferAddr</a:t>
            </a: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GB" sz="2000" dirty="0" err="1" smtClean="0">
                <a:latin typeface="Consolas" pitchFamily="49" charset="0"/>
                <a:cs typeface="Consolas" pitchFamily="49" charset="0"/>
              </a:rPr>
              <a:t>alloc_map_frame</a:t>
            </a: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(FLAGS, size, &amp;</a:t>
            </a:r>
            <a:r>
              <a:rPr lang="en-GB" sz="2000" dirty="0" err="1" smtClean="0">
                <a:latin typeface="Consolas" pitchFamily="49" charset="0"/>
                <a:cs typeface="Consolas" pitchFamily="49" charset="0"/>
              </a:rPr>
              <a:t>framecap</a:t>
            </a: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);</a:t>
            </a:r>
            <a:endParaRPr lang="en-GB" dirty="0" smtClean="0"/>
          </a:p>
          <a:p>
            <a:pPr marL="457200" lvl="1" indent="0">
              <a:buNone/>
            </a:pPr>
            <a:r>
              <a:rPr lang="en-GB" sz="2000" dirty="0" err="1" smtClean="0">
                <a:latin typeface="Consolas" pitchFamily="49" charset="0"/>
                <a:cs typeface="Consolas" pitchFamily="49" charset="0"/>
              </a:rPr>
              <a:t>frame_identify</a:t>
            </a: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(frame, &amp;</a:t>
            </a:r>
            <a:r>
              <a:rPr lang="en-GB" sz="2000" dirty="0" err="1" smtClean="0">
                <a:latin typeface="Consolas" pitchFamily="49" charset="0"/>
                <a:cs typeface="Consolas" pitchFamily="49" charset="0"/>
              </a:rPr>
              <a:t>physAddr</a:t>
            </a:r>
            <a:r>
              <a:rPr lang="en-GB" sz="2000" dirty="0" smtClean="0">
                <a:latin typeface="Consolas" pitchFamily="49" charset="0"/>
                <a:cs typeface="Consolas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17399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Info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446256"/>
          </a:xfrm>
        </p:spPr>
        <p:txBody>
          <a:bodyPr/>
          <a:lstStyle/>
          <a:p>
            <a:r>
              <a:rPr lang="en-GB" dirty="0" smtClean="0"/>
              <a:t>Technical Note #10 – Spec</a:t>
            </a:r>
          </a:p>
          <a:p>
            <a:r>
              <a:rPr lang="en-GB" dirty="0" smtClean="0"/>
              <a:t>Debugging:</a:t>
            </a:r>
          </a:p>
          <a:p>
            <a:pPr lvl="1"/>
            <a:r>
              <a:rPr lang="en-GB" dirty="0" err="1" smtClean="0"/>
              <a:t>debug_cspace</a:t>
            </a:r>
            <a:r>
              <a:rPr lang="en-GB" dirty="0" smtClean="0"/>
              <a:t>()</a:t>
            </a:r>
          </a:p>
          <a:p>
            <a:pPr lvl="1"/>
            <a:r>
              <a:rPr lang="en-GB" dirty="0" err="1" smtClean="0"/>
              <a:t>print_cspace</a:t>
            </a:r>
            <a:r>
              <a:rPr lang="en-GB" dirty="0" smtClean="0"/>
              <a:t> shell command in fish</a:t>
            </a:r>
            <a:endParaRPr lang="en-GB" dirty="0"/>
          </a:p>
          <a:p>
            <a:r>
              <a:rPr lang="en-GB" dirty="0" smtClean="0"/>
              <a:t>Code:</a:t>
            </a:r>
          </a:p>
          <a:p>
            <a:pPr lvl="1"/>
            <a:r>
              <a:rPr lang="en-GB" dirty="0" smtClean="0"/>
              <a:t>lib/</a:t>
            </a:r>
            <a:r>
              <a:rPr lang="en-GB" dirty="0" err="1" smtClean="0"/>
              <a:t>barrelfish</a:t>
            </a:r>
            <a:r>
              <a:rPr lang="en-GB" dirty="0" smtClean="0"/>
              <a:t>/</a:t>
            </a:r>
            <a:r>
              <a:rPr lang="en-GB" dirty="0" err="1" smtClean="0"/>
              <a:t>capabilities.c</a:t>
            </a:r>
            <a:endParaRPr lang="en-GB" dirty="0" smtClean="0"/>
          </a:p>
          <a:p>
            <a:pPr lvl="1"/>
            <a:r>
              <a:rPr lang="en-GB" dirty="0" smtClean="0"/>
              <a:t>kernel/</a:t>
            </a:r>
            <a:r>
              <a:rPr lang="en-GB" dirty="0" err="1" smtClean="0"/>
              <a:t>capabilities.c</a:t>
            </a:r>
            <a:endParaRPr lang="en-GB" dirty="0" smtClean="0"/>
          </a:p>
          <a:p>
            <a:pPr lvl="1"/>
            <a:r>
              <a:rPr lang="en-GB" dirty="0" err="1" smtClean="0"/>
              <a:t>usr</a:t>
            </a:r>
            <a:r>
              <a:rPr lang="en-GB" dirty="0" smtClean="0"/>
              <a:t>/monitor/</a:t>
            </a:r>
            <a:r>
              <a:rPr lang="en-GB" dirty="0" err="1" smtClean="0"/>
              <a:t>rcap_db_twopc.c</a:t>
            </a:r>
            <a:endParaRPr lang="en-GB" dirty="0" smtClean="0"/>
          </a:p>
          <a:p>
            <a:r>
              <a:rPr lang="en-GB" dirty="0" smtClean="0"/>
              <a:t>Based upon seL4 capability model:</a:t>
            </a:r>
          </a:p>
          <a:p>
            <a:pPr lvl="1"/>
            <a:r>
              <a:rPr lang="en-GB" dirty="0">
                <a:hlinkClick r:id="rId2"/>
              </a:rPr>
              <a:t>http://ertos.nicta.com.au/research/sel4/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8339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302240"/>
          </a:xfrm>
        </p:spPr>
        <p:txBody>
          <a:bodyPr/>
          <a:lstStyle/>
          <a:p>
            <a:r>
              <a:rPr lang="en-GB" dirty="0" smtClean="0"/>
              <a:t>Give a taste of how </a:t>
            </a:r>
            <a:r>
              <a:rPr lang="en-GB" dirty="0" err="1" smtClean="0"/>
              <a:t>Barrelfish</a:t>
            </a:r>
            <a:r>
              <a:rPr lang="en-GB" dirty="0" smtClean="0"/>
              <a:t> manages resources using a capability-based model</a:t>
            </a:r>
          </a:p>
          <a:p>
            <a:endParaRPr lang="en-GB" dirty="0" smtClean="0"/>
          </a:p>
          <a:p>
            <a:r>
              <a:rPr lang="en-GB" dirty="0" smtClean="0"/>
              <a:t>Much of the details are hidden from user-level apps by </a:t>
            </a:r>
            <a:r>
              <a:rPr lang="en-GB" dirty="0" err="1" smtClean="0"/>
              <a:t>libbarrelfish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At the end of the talk, I will outline the ways in which you are most likely to interact with capabilities</a:t>
            </a:r>
          </a:p>
        </p:txBody>
      </p:sp>
    </p:spTree>
    <p:extLst>
      <p:ext uri="{BB962C8B-B14F-4D97-AF65-F5344CB8AC3E}">
        <p14:creationId xmlns:p14="http://schemas.microsoft.com/office/powerpoint/2010/main" val="57280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Capabilities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896544"/>
          </a:xfrm>
        </p:spPr>
        <p:txBody>
          <a:bodyPr/>
          <a:lstStyle/>
          <a:p>
            <a:r>
              <a:rPr lang="en-GB" dirty="0" smtClean="0"/>
              <a:t>Owning a capability gives a domain (application) the ability to access a particular resource</a:t>
            </a:r>
          </a:p>
          <a:p>
            <a:pPr lvl="1"/>
            <a:r>
              <a:rPr lang="en-GB" dirty="0" smtClean="0"/>
              <a:t>Physical RAM</a:t>
            </a:r>
          </a:p>
          <a:p>
            <a:pPr lvl="1"/>
            <a:r>
              <a:rPr lang="en-GB" dirty="0" smtClean="0"/>
              <a:t>Page table entries </a:t>
            </a:r>
          </a:p>
          <a:p>
            <a:pPr lvl="1"/>
            <a:r>
              <a:rPr lang="en-GB" dirty="0"/>
              <a:t>CPU time (dispatcher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Communication channel </a:t>
            </a:r>
            <a:r>
              <a:rPr lang="en-GB" dirty="0"/>
              <a:t>e</a:t>
            </a:r>
            <a:r>
              <a:rPr lang="en-GB" dirty="0" smtClean="0"/>
              <a:t>ndpoints</a:t>
            </a:r>
          </a:p>
          <a:p>
            <a:pPr lvl="1"/>
            <a:endParaRPr lang="en-GB" sz="1200" dirty="0"/>
          </a:p>
          <a:p>
            <a:r>
              <a:rPr lang="en-GB" dirty="0" smtClean="0"/>
              <a:t>A domain starts with a small number of capabilities, get more from other services</a:t>
            </a:r>
          </a:p>
          <a:p>
            <a:pPr lvl="1"/>
            <a:r>
              <a:rPr lang="en-GB" dirty="0" smtClean="0"/>
              <a:t>Ram Caps from the </a:t>
            </a:r>
            <a:r>
              <a:rPr lang="en-GB" dirty="0" err="1" smtClean="0"/>
              <a:t>memserv</a:t>
            </a:r>
            <a:endParaRPr lang="en-GB" dirty="0" smtClean="0"/>
          </a:p>
          <a:p>
            <a:pPr lvl="1"/>
            <a:r>
              <a:rPr lang="en-GB" dirty="0" smtClean="0"/>
              <a:t>Endpoints from the other domain you wish to talk to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97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Capability Types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832520"/>
              </p:ext>
            </p:extLst>
          </p:nvPr>
        </p:nvGraphicFramePr>
        <p:xfrm>
          <a:off x="899592" y="908720"/>
          <a:ext cx="7704856" cy="512064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2232248"/>
                <a:gridCol w="5472608"/>
              </a:tblGrid>
              <a:tr h="354897">
                <a:tc>
                  <a:txBody>
                    <a:bodyPr/>
                    <a:lstStyle/>
                    <a:p>
                      <a:r>
                        <a:rPr lang="en-GB" dirty="0" smtClean="0"/>
                        <a:t>Null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Empty slot</a:t>
                      </a:r>
                      <a:endParaRPr lang="en-GB" dirty="0"/>
                    </a:p>
                  </a:txBody>
                  <a:tcPr/>
                </a:tc>
              </a:tr>
              <a:tr h="354897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PhysAddr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Physical</a:t>
                      </a:r>
                      <a:r>
                        <a:rPr lang="en-GB" baseline="0" dirty="0" smtClean="0"/>
                        <a:t> address range</a:t>
                      </a:r>
                      <a:endParaRPr lang="en-GB" dirty="0"/>
                    </a:p>
                  </a:txBody>
                  <a:tcPr/>
                </a:tc>
              </a:tr>
              <a:tr h="354897">
                <a:tc>
                  <a:txBody>
                    <a:bodyPr/>
                    <a:lstStyle/>
                    <a:p>
                      <a:r>
                        <a:rPr lang="en-GB" dirty="0" smtClean="0"/>
                        <a:t>RAM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Physical address range in memory</a:t>
                      </a:r>
                      <a:endParaRPr lang="en-GB" dirty="0"/>
                    </a:p>
                  </a:txBody>
                  <a:tcPr/>
                </a:tc>
              </a:tr>
              <a:tr h="354897">
                <a:tc>
                  <a:txBody>
                    <a:bodyPr/>
                    <a:lstStyle/>
                    <a:p>
                      <a:r>
                        <a:rPr lang="en-GB" dirty="0" smtClean="0"/>
                        <a:t>Frame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Mappable</a:t>
                      </a:r>
                      <a:r>
                        <a:rPr lang="en-GB" dirty="0" smtClean="0"/>
                        <a:t> address range</a:t>
                      </a:r>
                      <a:r>
                        <a:rPr lang="en-GB" baseline="0" dirty="0" smtClean="0"/>
                        <a:t> of memory</a:t>
                      </a:r>
                      <a:endParaRPr lang="en-GB" dirty="0"/>
                    </a:p>
                  </a:txBody>
                  <a:tcPr/>
                </a:tc>
              </a:tr>
              <a:tr h="354897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DevFrame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Mappable</a:t>
                      </a:r>
                      <a:r>
                        <a:rPr lang="en-GB" dirty="0" smtClean="0"/>
                        <a:t> address range of device memory</a:t>
                      </a:r>
                      <a:endParaRPr lang="en-GB" dirty="0"/>
                    </a:p>
                  </a:txBody>
                  <a:tcPr/>
                </a:tc>
              </a:tr>
              <a:tr h="354897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Vnode</a:t>
                      </a:r>
                      <a:r>
                        <a:rPr lang="en-GB" dirty="0" smtClean="0"/>
                        <a:t>_*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Page table node</a:t>
                      </a:r>
                      <a:endParaRPr lang="en-GB" dirty="0"/>
                    </a:p>
                  </a:txBody>
                  <a:tcPr/>
                </a:tc>
              </a:tr>
              <a:tr h="354897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CNode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Node to</a:t>
                      </a:r>
                      <a:r>
                        <a:rPr lang="en-GB" baseline="0" dirty="0" smtClean="0"/>
                        <a:t> store other capabilities</a:t>
                      </a:r>
                      <a:endParaRPr lang="en-GB" dirty="0"/>
                    </a:p>
                  </a:txBody>
                  <a:tcPr/>
                </a:tc>
              </a:tr>
              <a:tr h="354897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FCNode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Foreign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CNode</a:t>
                      </a:r>
                      <a:r>
                        <a:rPr lang="en-GB" baseline="0" dirty="0" smtClean="0"/>
                        <a:t> – </a:t>
                      </a:r>
                      <a:r>
                        <a:rPr lang="en-GB" baseline="0" dirty="0" err="1" smtClean="0"/>
                        <a:t>Cnode</a:t>
                      </a:r>
                      <a:r>
                        <a:rPr lang="en-GB" baseline="0" dirty="0" smtClean="0"/>
                        <a:t> on a different core</a:t>
                      </a:r>
                      <a:endParaRPr lang="en-GB" dirty="0"/>
                    </a:p>
                  </a:txBody>
                  <a:tcPr/>
                </a:tc>
              </a:tr>
              <a:tr h="354897">
                <a:tc>
                  <a:txBody>
                    <a:bodyPr/>
                    <a:lstStyle/>
                    <a:p>
                      <a:r>
                        <a:rPr lang="en-GB" dirty="0" smtClean="0"/>
                        <a:t>Dispatcher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 dispatcher</a:t>
                      </a:r>
                      <a:r>
                        <a:rPr lang="en-GB" baseline="0" dirty="0" smtClean="0"/>
                        <a:t>’s control block</a:t>
                      </a:r>
                      <a:endParaRPr lang="en-GB" dirty="0"/>
                    </a:p>
                  </a:txBody>
                  <a:tcPr/>
                </a:tc>
              </a:tr>
              <a:tr h="354897">
                <a:tc>
                  <a:txBody>
                    <a:bodyPr/>
                    <a:lstStyle/>
                    <a:p>
                      <a:r>
                        <a:rPr lang="en-GB" dirty="0" smtClean="0"/>
                        <a:t>Endpoint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Endpoint</a:t>
                      </a:r>
                      <a:r>
                        <a:rPr lang="en-GB" baseline="0" dirty="0" smtClean="0"/>
                        <a:t> of an IDC channel</a:t>
                      </a:r>
                      <a:endParaRPr lang="en-GB" dirty="0"/>
                    </a:p>
                  </a:txBody>
                  <a:tcPr/>
                </a:tc>
              </a:tr>
              <a:tr h="354897">
                <a:tc>
                  <a:txBody>
                    <a:bodyPr/>
                    <a:lstStyle/>
                    <a:p>
                      <a:r>
                        <a:rPr lang="en-GB" dirty="0" smtClean="0"/>
                        <a:t>Kernel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Special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syscall</a:t>
                      </a:r>
                      <a:r>
                        <a:rPr lang="en-GB" baseline="0" dirty="0" smtClean="0"/>
                        <a:t> privileges (monitor)</a:t>
                      </a:r>
                      <a:endParaRPr lang="en-GB" dirty="0"/>
                    </a:p>
                  </a:txBody>
                  <a:tcPr/>
                </a:tc>
              </a:tr>
              <a:tr h="354897">
                <a:tc>
                  <a:txBody>
                    <a:bodyPr/>
                    <a:lstStyle/>
                    <a:p>
                      <a:r>
                        <a:rPr lang="en-GB" dirty="0" smtClean="0"/>
                        <a:t>IO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Legacy</a:t>
                      </a:r>
                      <a:r>
                        <a:rPr lang="en-GB" baseline="0" dirty="0" smtClean="0"/>
                        <a:t> IO range</a:t>
                      </a:r>
                      <a:endParaRPr lang="en-GB" dirty="0"/>
                    </a:p>
                  </a:txBody>
                  <a:tcPr/>
                </a:tc>
              </a:tr>
              <a:tr h="354897">
                <a:tc>
                  <a:txBody>
                    <a:bodyPr/>
                    <a:lstStyle/>
                    <a:p>
                      <a:r>
                        <a:rPr lang="en-GB" dirty="0" smtClean="0"/>
                        <a:t>IRQ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Capability to</a:t>
                      </a:r>
                      <a:r>
                        <a:rPr lang="en-GB" baseline="0" dirty="0" smtClean="0"/>
                        <a:t> handle interrupts</a:t>
                      </a:r>
                      <a:endParaRPr lang="en-GB" dirty="0"/>
                    </a:p>
                  </a:txBody>
                  <a:tcPr/>
                </a:tc>
              </a:tr>
              <a:tr h="354897">
                <a:tc>
                  <a:txBody>
                    <a:bodyPr/>
                    <a:lstStyle/>
                    <a:p>
                      <a:r>
                        <a:rPr lang="en-GB" dirty="0" smtClean="0"/>
                        <a:t>Others…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Notify, </a:t>
                      </a:r>
                      <a:r>
                        <a:rPr lang="en-GB" dirty="0" err="1" smtClean="0"/>
                        <a:t>BMPEndpoint</a:t>
                      </a:r>
                      <a:r>
                        <a:rPr lang="en-GB" dirty="0" smtClean="0"/>
                        <a:t>, </a:t>
                      </a:r>
                      <a:r>
                        <a:rPr lang="en-GB" dirty="0" err="1" smtClean="0"/>
                        <a:t>BMPTable</a:t>
                      </a:r>
                      <a:r>
                        <a:rPr lang="en-GB" dirty="0" smtClean="0"/>
                        <a:t>, Domain, etc.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15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Capability Address Space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536504"/>
          </a:xfrm>
        </p:spPr>
        <p:txBody>
          <a:bodyPr/>
          <a:lstStyle/>
          <a:p>
            <a:r>
              <a:rPr lang="en-GB" sz="2600" dirty="0" smtClean="0"/>
              <a:t>Each domain’s capabilities are stored in a guarded capability table, known as its </a:t>
            </a:r>
            <a:r>
              <a:rPr lang="en-GB" sz="2600" b="1" dirty="0" err="1" smtClean="0"/>
              <a:t>cspace</a:t>
            </a:r>
            <a:endParaRPr lang="en-GB" sz="2600" b="1" dirty="0" smtClean="0"/>
          </a:p>
          <a:p>
            <a:endParaRPr lang="en-GB" sz="2600" b="1" dirty="0" smtClean="0"/>
          </a:p>
          <a:p>
            <a:r>
              <a:rPr lang="en-GB" sz="2600" dirty="0" smtClean="0"/>
              <a:t>The </a:t>
            </a:r>
            <a:r>
              <a:rPr lang="en-GB" sz="2600" dirty="0" err="1" smtClean="0"/>
              <a:t>cspace</a:t>
            </a:r>
            <a:r>
              <a:rPr lang="en-GB" sz="2600" dirty="0" smtClean="0"/>
              <a:t> consists of a set of </a:t>
            </a:r>
            <a:r>
              <a:rPr lang="en-GB" sz="2600" b="1" dirty="0" err="1" smtClean="0"/>
              <a:t>cnodes</a:t>
            </a:r>
            <a:r>
              <a:rPr lang="en-GB" sz="2600" dirty="0" smtClean="0"/>
              <a:t>, each of which holds a power-of-two number of capability slots</a:t>
            </a:r>
          </a:p>
          <a:p>
            <a:endParaRPr lang="en-GB" sz="2600" dirty="0" smtClean="0"/>
          </a:p>
          <a:p>
            <a:r>
              <a:rPr lang="en-GB" sz="2600" dirty="0" smtClean="0"/>
              <a:t>The </a:t>
            </a:r>
            <a:r>
              <a:rPr lang="en-GB" sz="2600" dirty="0" err="1" smtClean="0"/>
              <a:t>cspace</a:t>
            </a:r>
            <a:r>
              <a:rPr lang="en-GB" sz="2600" dirty="0" smtClean="0"/>
              <a:t> is opaque to user-level code</a:t>
            </a:r>
          </a:p>
          <a:p>
            <a:pPr lvl="1"/>
            <a:r>
              <a:rPr lang="en-GB" sz="2200" dirty="0" smtClean="0"/>
              <a:t>User level code gets a </a:t>
            </a:r>
            <a:r>
              <a:rPr lang="en-GB" sz="2200" b="1" dirty="0" err="1" smtClean="0"/>
              <a:t>capref</a:t>
            </a:r>
            <a:r>
              <a:rPr lang="en-GB" sz="2200" b="1" dirty="0"/>
              <a:t> </a:t>
            </a:r>
            <a:r>
              <a:rPr lang="en-GB" sz="2200" dirty="0" smtClean="0"/>
              <a:t>pointing to the capability’s slot</a:t>
            </a:r>
          </a:p>
          <a:p>
            <a:pPr lvl="1"/>
            <a:r>
              <a:rPr lang="en-GB" sz="2200" dirty="0" smtClean="0"/>
              <a:t>The </a:t>
            </a:r>
            <a:r>
              <a:rPr lang="en-GB" sz="2200" dirty="0"/>
              <a:t>k</a:t>
            </a:r>
            <a:r>
              <a:rPr lang="en-GB" sz="2200" dirty="0" smtClean="0"/>
              <a:t>ernel uses this </a:t>
            </a:r>
            <a:r>
              <a:rPr lang="en-GB" sz="2200" dirty="0" err="1" smtClean="0"/>
              <a:t>capref</a:t>
            </a:r>
            <a:r>
              <a:rPr lang="en-GB" sz="2200" dirty="0" smtClean="0"/>
              <a:t> to traverse the </a:t>
            </a:r>
            <a:r>
              <a:rPr lang="en-GB" sz="2200" dirty="0" err="1" smtClean="0"/>
              <a:t>cspaces</a:t>
            </a:r>
            <a:r>
              <a:rPr lang="en-GB" sz="2200" dirty="0" smtClean="0"/>
              <a:t> guarded capability table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78705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Straight Arrow Connector 57"/>
          <p:cNvCxnSpPr/>
          <p:nvPr/>
        </p:nvCxnSpPr>
        <p:spPr>
          <a:xfrm>
            <a:off x="4728561" y="3333978"/>
            <a:ext cx="2154839" cy="612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884" y="0"/>
            <a:ext cx="9144000" cy="1143000"/>
          </a:xfrm>
        </p:spPr>
        <p:txBody>
          <a:bodyPr/>
          <a:lstStyle/>
          <a:p>
            <a:r>
              <a:rPr lang="en-GB" dirty="0" err="1" smtClean="0"/>
              <a:t>Cspace</a:t>
            </a:r>
            <a:r>
              <a:rPr lang="en-GB" dirty="0" smtClean="0"/>
              <a:t> Lookup Example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55315" y="1899068"/>
            <a:ext cx="151216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Cnode</a:t>
            </a:r>
            <a:r>
              <a:rPr lang="en-GB" dirty="0" smtClean="0"/>
              <a:t> Cap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55315" y="2268400"/>
            <a:ext cx="151216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Cnode</a:t>
            </a:r>
            <a:r>
              <a:rPr lang="en-GB" dirty="0" smtClean="0"/>
              <a:t> Cap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55315" y="2647064"/>
            <a:ext cx="151216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Cnode</a:t>
            </a:r>
            <a:r>
              <a:rPr lang="en-GB" dirty="0" smtClean="0"/>
              <a:t> Cap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55315" y="3016396"/>
            <a:ext cx="151216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Cnode</a:t>
            </a:r>
            <a:r>
              <a:rPr lang="en-GB" dirty="0" smtClean="0"/>
              <a:t> Cap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55315" y="3339228"/>
            <a:ext cx="151216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Ram Cap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55315" y="3708560"/>
            <a:ext cx="151216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Ram Cap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855315" y="4087224"/>
            <a:ext cx="151216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Endpoint Cap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855315" y="4456556"/>
            <a:ext cx="151216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Endpoint </a:t>
            </a:r>
            <a:r>
              <a:rPr lang="en-GB" dirty="0" smtClean="0"/>
              <a:t>Cap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956379" y="1475492"/>
            <a:ext cx="1310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Root </a:t>
            </a:r>
            <a:r>
              <a:rPr lang="en-GB" dirty="0" err="1" smtClean="0"/>
              <a:t>CNode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58382" y="1899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59939" y="22777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558382" y="26799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62022" y="3059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3629" y="34197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53629" y="3779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3630" y="41397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3629" y="44998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62558" y="2996952"/>
            <a:ext cx="1494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Guard = 0x28</a:t>
            </a:r>
          </a:p>
          <a:p>
            <a:pPr algn="ctr"/>
            <a:r>
              <a:rPr lang="en-GB" dirty="0" smtClean="0"/>
              <a:t>Guard bits = 6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2586546" y="1013827"/>
            <a:ext cx="3713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Capability Address = 0x2A21</a:t>
            </a:r>
            <a:endParaRPr lang="en-GB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866164" y="5003576"/>
            <a:ext cx="151216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Null Cap</a:t>
            </a:r>
            <a:endParaRPr lang="en-GB" dirty="0"/>
          </a:p>
        </p:txBody>
      </p:sp>
      <p:sp>
        <p:nvSpPr>
          <p:cNvPr id="68" name="TextBox 67"/>
          <p:cNvSpPr txBox="1"/>
          <p:nvPr/>
        </p:nvSpPr>
        <p:spPr>
          <a:xfrm>
            <a:off x="480888" y="507589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69" name="TextBox 68"/>
          <p:cNvSpPr txBox="1"/>
          <p:nvPr/>
        </p:nvSpPr>
        <p:spPr>
          <a:xfrm>
            <a:off x="1402046" y="468449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832915" y="5372908"/>
            <a:ext cx="1556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Resolves 4 bits</a:t>
            </a:r>
            <a:endParaRPr lang="en-GB" dirty="0"/>
          </a:p>
        </p:txBody>
      </p:sp>
      <p:grpSp>
        <p:nvGrpSpPr>
          <p:cNvPr id="73" name="Group 72"/>
          <p:cNvGrpSpPr/>
          <p:nvPr/>
        </p:nvGrpSpPr>
        <p:grpSpPr>
          <a:xfrm>
            <a:off x="2367483" y="2420888"/>
            <a:ext cx="2564557" cy="1875930"/>
            <a:chOff x="2367483" y="2420888"/>
            <a:chExt cx="2564557" cy="1875930"/>
          </a:xfrm>
        </p:grpSpPr>
        <p:sp>
          <p:nvSpPr>
            <p:cNvPr id="28" name="TextBox 27"/>
            <p:cNvSpPr txBox="1"/>
            <p:nvPr/>
          </p:nvSpPr>
          <p:spPr>
            <a:xfrm>
              <a:off x="3394101" y="2423510"/>
              <a:ext cx="1512168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Ram Cap</a:t>
              </a:r>
              <a:endParaRPr lang="en-GB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394101" y="2792842"/>
              <a:ext cx="1512168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/>
                <a:t>Cnode</a:t>
              </a:r>
              <a:r>
                <a:rPr lang="en-GB" dirty="0" smtClean="0"/>
                <a:t> Cap</a:t>
              </a:r>
              <a:endParaRPr lang="en-GB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94101" y="3171506"/>
              <a:ext cx="1512168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/>
                <a:t>Cnode</a:t>
              </a:r>
              <a:r>
                <a:rPr lang="en-GB" dirty="0" smtClean="0"/>
                <a:t> Cap</a:t>
              </a:r>
              <a:endParaRPr lang="en-GB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94101" y="3540838"/>
              <a:ext cx="1512168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Ram Cap</a:t>
              </a:r>
              <a:endParaRPr lang="en-GB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097168" y="242351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0</a:t>
              </a:r>
              <a:endParaRPr lang="en-GB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098725" y="280217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</a:t>
              </a:r>
              <a:endParaRPr lang="en-GB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097168" y="32044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</a:t>
              </a:r>
              <a:endParaRPr lang="en-GB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100808" y="361284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>
              <a:off x="2367483" y="2420888"/>
              <a:ext cx="1035011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3375075" y="3927486"/>
              <a:ext cx="15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Resolves 2 bits</a:t>
              </a:r>
              <a:endParaRPr lang="en-GB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6586368" y="3320848"/>
            <a:ext cx="1824454" cy="1854848"/>
            <a:chOff x="6586368" y="3320848"/>
            <a:chExt cx="1824454" cy="1854848"/>
          </a:xfrm>
        </p:grpSpPr>
        <p:sp>
          <p:nvSpPr>
            <p:cNvPr id="50" name="TextBox 49"/>
            <p:cNvSpPr txBox="1"/>
            <p:nvPr/>
          </p:nvSpPr>
          <p:spPr>
            <a:xfrm>
              <a:off x="6876256" y="3320848"/>
              <a:ext cx="1512168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Frame Cap</a:t>
              </a:r>
              <a:endParaRPr lang="en-GB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876256" y="3690180"/>
              <a:ext cx="1512168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Frame Cap</a:t>
              </a:r>
              <a:endParaRPr lang="en-GB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876256" y="4068844"/>
              <a:ext cx="1512168" cy="369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Frame Cap</a:t>
              </a:r>
              <a:endParaRPr lang="en-GB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876256" y="4438176"/>
              <a:ext cx="1512168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/>
                <a:t>Frame Cap</a:t>
              </a:r>
              <a:endParaRPr lang="en-GB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586368" y="33659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0</a:t>
              </a:r>
              <a:endParaRPr lang="en-GB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587925" y="374465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</a:t>
              </a:r>
              <a:endParaRPr lang="en-GB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586368" y="41469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</a:t>
              </a:r>
              <a:endParaRPr lang="en-GB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590008" y="455532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853857" y="4806364"/>
              <a:ext cx="15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Resolves 2 bits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01938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Operations on Capabilities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89640" cy="4590272"/>
          </a:xfrm>
        </p:spPr>
        <p:txBody>
          <a:bodyPr/>
          <a:lstStyle/>
          <a:p>
            <a:pPr>
              <a:tabLst>
                <a:tab pos="2416175" algn="l"/>
              </a:tabLst>
            </a:pP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slot_alloc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()	– </a:t>
            </a:r>
            <a:r>
              <a:rPr lang="en-GB" sz="2000" dirty="0">
                <a:latin typeface="Segoe"/>
                <a:cs typeface="Consolas" pitchFamily="49" charset="0"/>
              </a:rPr>
              <a:t>A</a:t>
            </a:r>
            <a:r>
              <a:rPr lang="en-GB" sz="2000" dirty="0" smtClean="0">
                <a:latin typeface="Segoe"/>
                <a:cs typeface="Consolas" pitchFamily="49" charset="0"/>
              </a:rPr>
              <a:t>llocate a free slot in my </a:t>
            </a:r>
            <a:r>
              <a:rPr lang="en-GB" sz="2000" dirty="0" err="1" smtClean="0">
                <a:latin typeface="Segoe"/>
                <a:cs typeface="Consolas" pitchFamily="49" charset="0"/>
              </a:rPr>
              <a:t>cspace</a:t>
            </a:r>
            <a:endParaRPr lang="en-GB" sz="2000" dirty="0" smtClean="0">
              <a:latin typeface="Segoe"/>
              <a:cs typeface="Consolas" pitchFamily="49" charset="0"/>
            </a:endParaRPr>
          </a:p>
          <a:p>
            <a:pPr lvl="1">
              <a:tabLst>
                <a:tab pos="2416175" algn="l"/>
              </a:tabLst>
            </a:pPr>
            <a:r>
              <a:rPr lang="en-GB" sz="2000" dirty="0" smtClean="0">
                <a:latin typeface="Segoe"/>
                <a:cs typeface="Consolas" pitchFamily="49" charset="0"/>
              </a:rPr>
              <a:t>Calls </a:t>
            </a:r>
            <a:r>
              <a:rPr lang="en-GB" sz="2000" dirty="0" err="1" smtClean="0">
                <a:latin typeface="Consolas" pitchFamily="49" charset="0"/>
                <a:cs typeface="Consolas" pitchFamily="49" charset="0"/>
              </a:rPr>
              <a:t>cnode_create</a:t>
            </a:r>
            <a:r>
              <a:rPr lang="en-GB" sz="2000" dirty="0" smtClean="0">
                <a:latin typeface="Segoe"/>
                <a:cs typeface="Consolas" pitchFamily="49" charset="0"/>
              </a:rPr>
              <a:t> if required to create another </a:t>
            </a:r>
            <a:r>
              <a:rPr lang="en-GB" sz="2000" dirty="0" err="1" smtClean="0">
                <a:latin typeface="Segoe"/>
                <a:cs typeface="Consolas" pitchFamily="49" charset="0"/>
              </a:rPr>
              <a:t>cnode</a:t>
            </a:r>
            <a:endParaRPr lang="en-GB" sz="2000" dirty="0" smtClean="0">
              <a:latin typeface="Consolas" pitchFamily="49" charset="0"/>
              <a:cs typeface="Consolas" pitchFamily="49" charset="0"/>
            </a:endParaRPr>
          </a:p>
          <a:p>
            <a:pPr>
              <a:tabLst>
                <a:tab pos="2416175" algn="l"/>
              </a:tabLst>
            </a:pP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cap_copy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GB" sz="2400" dirty="0" smtClean="0">
                <a:latin typeface="Segoe"/>
                <a:cs typeface="Consolas" pitchFamily="49" charset="0"/>
              </a:rPr>
              <a:t> 	</a:t>
            </a:r>
            <a:r>
              <a:rPr lang="en-GB" sz="2400" dirty="0" smtClean="0">
                <a:latin typeface="Segoe"/>
              </a:rPr>
              <a:t>-</a:t>
            </a:r>
            <a:r>
              <a:rPr lang="en-GB" sz="2400" dirty="0" smtClean="0"/>
              <a:t> </a:t>
            </a:r>
            <a:r>
              <a:rPr lang="en-GB" sz="2000" dirty="0" smtClean="0"/>
              <a:t>Create a new copy of capability (in a new slot)</a:t>
            </a:r>
          </a:p>
          <a:p>
            <a:pPr>
              <a:tabLst>
                <a:tab pos="2416175" algn="l"/>
              </a:tabLst>
            </a:pP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cap_mint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GB" dirty="0" smtClean="0"/>
              <a:t> 	- </a:t>
            </a:r>
            <a:r>
              <a:rPr lang="en-GB" sz="2000" dirty="0" smtClean="0"/>
              <a:t>Copy capability, changing type specific parameters</a:t>
            </a:r>
          </a:p>
          <a:p>
            <a:pPr>
              <a:tabLst>
                <a:tab pos="2416175" algn="l"/>
              </a:tabLst>
            </a:pP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cap_retype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GB" sz="2400" dirty="0"/>
              <a:t>	</a:t>
            </a:r>
            <a:r>
              <a:rPr lang="en-GB" sz="2400" dirty="0" smtClean="0"/>
              <a:t>- </a:t>
            </a:r>
            <a:r>
              <a:rPr lang="en-GB" sz="2000" dirty="0" smtClean="0"/>
              <a:t>Create one or more descendent capabilities</a:t>
            </a:r>
          </a:p>
          <a:p>
            <a:pPr lvl="1">
              <a:tabLst>
                <a:tab pos="2416175" algn="l"/>
              </a:tabLst>
            </a:pPr>
            <a:r>
              <a:rPr lang="en-GB" sz="2000" dirty="0" smtClean="0"/>
              <a:t>These could be of a different type (e.g., RAM to Frame)</a:t>
            </a:r>
            <a:endParaRPr lang="en-GB" sz="1600" dirty="0" smtClean="0"/>
          </a:p>
          <a:p>
            <a:pPr>
              <a:tabLst>
                <a:tab pos="2416175" algn="l"/>
              </a:tabLst>
            </a:pP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cap_delete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GB" sz="2400" dirty="0" smtClean="0"/>
              <a:t>	- D</a:t>
            </a:r>
            <a:r>
              <a:rPr lang="en-GB" sz="2000" dirty="0" smtClean="0"/>
              <a:t>elete this cap, but leave the slot for reuse</a:t>
            </a:r>
          </a:p>
          <a:p>
            <a:pPr>
              <a:tabLst>
                <a:tab pos="2416175" algn="l"/>
              </a:tabLst>
            </a:pP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cap_destroy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GB" sz="2400" dirty="0" smtClean="0"/>
              <a:t>- </a:t>
            </a:r>
            <a:r>
              <a:rPr lang="en-GB" sz="2000" dirty="0" smtClean="0"/>
              <a:t>Delete this cap and free the slot</a:t>
            </a:r>
          </a:p>
          <a:p>
            <a:pPr>
              <a:tabLst>
                <a:tab pos="2416175" algn="l"/>
              </a:tabLst>
            </a:pPr>
            <a:r>
              <a:rPr lang="en-GB" sz="2400" dirty="0" err="1">
                <a:latin typeface="Consolas" pitchFamily="49" charset="0"/>
                <a:cs typeface="Consolas" pitchFamily="49" charset="0"/>
              </a:rPr>
              <a:t>cap_revoke</a:t>
            </a:r>
            <a:r>
              <a:rPr lang="en-GB" sz="2400" dirty="0">
                <a:latin typeface="Consolas" pitchFamily="49" charset="0"/>
                <a:cs typeface="Consolas" pitchFamily="49" charset="0"/>
              </a:rPr>
              <a:t>()</a:t>
            </a:r>
            <a:r>
              <a:rPr lang="en-GB" sz="2400" dirty="0"/>
              <a:t>	- </a:t>
            </a:r>
            <a:r>
              <a:rPr lang="en-GB" sz="2000" dirty="0"/>
              <a:t>Delete all copies and </a:t>
            </a:r>
            <a:r>
              <a:rPr lang="en-GB" sz="2000" dirty="0" smtClean="0"/>
              <a:t>decedents</a:t>
            </a:r>
            <a:r>
              <a:rPr lang="en-GB" sz="2000" smtClean="0"/>
              <a:t>, but not this cap</a:t>
            </a:r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412920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Retyping Capabilities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9" t="31135" r="18244" b="17766"/>
          <a:stretch/>
        </p:blipFill>
        <p:spPr bwMode="auto">
          <a:xfrm>
            <a:off x="179512" y="908720"/>
            <a:ext cx="8784976" cy="466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5085184"/>
            <a:ext cx="82296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Segoe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Rules are specified using the Hamlet DSL (capabilities/</a:t>
            </a:r>
            <a:r>
              <a:rPr lang="en-GB" dirty="0" err="1" smtClean="0"/>
              <a:t>caps.hl</a:t>
            </a:r>
            <a:r>
              <a:rPr lang="en-GB" dirty="0"/>
              <a:t>)</a:t>
            </a:r>
            <a:endParaRPr lang="en-GB" sz="2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56" t="59554" r="47223" b="35218"/>
          <a:stretch/>
        </p:blipFill>
        <p:spPr bwMode="auto">
          <a:xfrm>
            <a:off x="4139952" y="3657601"/>
            <a:ext cx="1132764" cy="47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56" t="59554" r="47223" b="35218"/>
          <a:stretch/>
        </p:blipFill>
        <p:spPr bwMode="auto">
          <a:xfrm>
            <a:off x="4211960" y="3810001"/>
            <a:ext cx="1132764" cy="47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621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Operations on Capabilities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604106" y="2034956"/>
            <a:ext cx="592022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PhysAddr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94003" y="1556792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0x10000000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784299" y="1566138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0x20000000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604105" y="3760098"/>
            <a:ext cx="148005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PhysAddr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084161" y="3760098"/>
            <a:ext cx="148005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PhysAddr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564216" y="3760098"/>
            <a:ext cx="148005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PhysAddr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044272" y="3760098"/>
            <a:ext cx="148005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PhysAddr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4564216" y="3250208"/>
            <a:ext cx="1" cy="50989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716016" y="3320487"/>
            <a:ext cx="852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Retype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64217" y="4681076"/>
            <a:ext cx="148005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Frame</a:t>
            </a:r>
            <a:endParaRPr lang="en-GB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5172796" y="4161686"/>
            <a:ext cx="1" cy="50989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24596" y="4231965"/>
            <a:ext cx="852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Retype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84160" y="4681076"/>
            <a:ext cx="148005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VNode</a:t>
            </a:r>
            <a:endParaRPr lang="en-GB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692739" y="4161686"/>
            <a:ext cx="1" cy="50989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44539" y="4231965"/>
            <a:ext cx="852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Retype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72103" y="5579948"/>
            <a:ext cx="148005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Frame</a:t>
            </a:r>
            <a:endParaRPr lang="en-GB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5180682" y="5060558"/>
            <a:ext cx="1" cy="50989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32482" y="5130837"/>
            <a:ext cx="661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Copy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/>
          <p:cNvCxnSpPr>
            <a:stCxn id="40" idx="1"/>
          </p:cNvCxnSpPr>
          <p:nvPr/>
        </p:nvCxnSpPr>
        <p:spPr>
          <a:xfrm flipH="1">
            <a:off x="6084168" y="4865742"/>
            <a:ext cx="435337" cy="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19505" y="4681076"/>
            <a:ext cx="808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Delete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43" name="Straight Arrow Connector 42"/>
          <p:cNvCxnSpPr>
            <a:stCxn id="44" idx="1"/>
          </p:cNvCxnSpPr>
          <p:nvPr/>
        </p:nvCxnSpPr>
        <p:spPr>
          <a:xfrm flipH="1">
            <a:off x="7521040" y="2190067"/>
            <a:ext cx="435336" cy="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956376" y="2005401"/>
            <a:ext cx="875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Revoke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19672" y="2880876"/>
            <a:ext cx="592022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RAM</a:t>
            </a:r>
            <a:endParaRPr lang="en-GB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4545665" y="2389746"/>
            <a:ext cx="1" cy="50989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697465" y="2460025"/>
            <a:ext cx="852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Retype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8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20" grpId="0"/>
      <p:bldP spid="20" grpId="1"/>
      <p:bldP spid="23" grpId="0" animBg="1"/>
      <p:bldP spid="23" grpId="1" animBg="1"/>
      <p:bldP spid="26" grpId="0"/>
      <p:bldP spid="26" grpId="1"/>
      <p:bldP spid="27" grpId="1" animBg="1"/>
      <p:bldP spid="27" grpId="2" animBg="1"/>
      <p:bldP spid="29" grpId="0"/>
      <p:bldP spid="29" grpId="1"/>
      <p:bldP spid="36" grpId="1" animBg="1"/>
      <p:bldP spid="36" grpId="2" animBg="1"/>
      <p:bldP spid="38" grpId="0"/>
      <p:bldP spid="38" grpId="1"/>
      <p:bldP spid="40" grpId="0"/>
      <p:bldP spid="40" grpId="1"/>
      <p:bldP spid="40" grpId="2"/>
      <p:bldP spid="44" grpId="0"/>
      <p:bldP spid="30" grpId="0" animBg="1"/>
      <p:bldP spid="30" grpId="1" animBg="1"/>
      <p:bldP spid="32" grpId="0"/>
      <p:bldP spid="32" grpId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17396</TotalTime>
  <Words>729</Words>
  <Application>Microsoft Office PowerPoint</Application>
  <PresentationFormat>On-screen Show (4:3)</PresentationFormat>
  <Paragraphs>234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1_Office Theme</vt:lpstr>
      <vt:lpstr>Custom Design</vt:lpstr>
      <vt:lpstr>1_Custom Design</vt:lpstr>
      <vt:lpstr>2_Custom Design</vt:lpstr>
      <vt:lpstr>3_Custom Design</vt:lpstr>
      <vt:lpstr>Barrelfish Capabilities</vt:lpstr>
      <vt:lpstr>Overview</vt:lpstr>
      <vt:lpstr>What are Capabilities</vt:lpstr>
      <vt:lpstr>Capability Types</vt:lpstr>
      <vt:lpstr>Capability Address Space</vt:lpstr>
      <vt:lpstr>Cspace Lookup Example</vt:lpstr>
      <vt:lpstr>Operations on Capabilities</vt:lpstr>
      <vt:lpstr>Retyping Capabilities</vt:lpstr>
      <vt:lpstr>Operations on Capabilities</vt:lpstr>
      <vt:lpstr>Sending Capabilities</vt:lpstr>
      <vt:lpstr>Cross-Core Capabilities</vt:lpstr>
      <vt:lpstr>Cross-Core Capabilities</vt:lpstr>
      <vt:lpstr>Centralised Consensus (Serializer)</vt:lpstr>
      <vt:lpstr>Two Phase Commit</vt:lpstr>
      <vt:lpstr>Scalability of Cross-Core Coordination </vt:lpstr>
      <vt:lpstr>How You Might Interact With Caps</vt:lpstr>
      <vt:lpstr>How You Might Interact With Caps</vt:lpstr>
      <vt:lpstr>Further Info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Ross McIlroy</dc:creator>
  <cp:lastModifiedBy>Ross McIlroy</cp:lastModifiedBy>
  <cp:revision>333</cp:revision>
  <dcterms:created xsi:type="dcterms:W3CDTF">2009-09-21T15:31:59Z</dcterms:created>
  <dcterms:modified xsi:type="dcterms:W3CDTF">2010-09-07T10:13:32Z</dcterms:modified>
</cp:coreProperties>
</file>